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9" r:id="rId5"/>
    <p:sldId id="298" r:id="rId6"/>
    <p:sldId id="287" r:id="rId7"/>
    <p:sldId id="272" r:id="rId8"/>
    <p:sldId id="276" r:id="rId9"/>
    <p:sldId id="299" r:id="rId10"/>
    <p:sldId id="300" r:id="rId11"/>
    <p:sldId id="288" r:id="rId12"/>
    <p:sldId id="275" r:id="rId13"/>
    <p:sldId id="289" r:id="rId14"/>
    <p:sldId id="277" r:id="rId15"/>
    <p:sldId id="271" r:id="rId16"/>
    <p:sldId id="290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可非 吴" initials="可吴" lastIdx="1" clrIdx="0">
    <p:extLst>
      <p:ext uri="{19B8F6BF-5375-455C-9EA6-DF929625EA0E}">
        <p15:presenceInfo xmlns:p15="http://schemas.microsoft.com/office/powerpoint/2012/main" userId="7db97a3b98f904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6C7"/>
    <a:srgbClr val="77A5FE"/>
    <a:srgbClr val="2E75B6"/>
    <a:srgbClr val="297FBF"/>
    <a:srgbClr val="A6D9ED"/>
    <a:srgbClr val="246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2546" autoAdjust="0"/>
  </p:normalViewPr>
  <p:slideViewPr>
    <p:cSldViewPr snapToGrid="0" showGuides="1">
      <p:cViewPr varScale="1">
        <p:scale>
          <a:sx n="85" d="100"/>
          <a:sy n="85" d="100"/>
        </p:scale>
        <p:origin x="525" y="48"/>
      </p:cViewPr>
      <p:guideLst>
        <p:guide orient="horz" pos="20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D6AAE-7461-4613-884C-DF606E62B8DA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F18E5-F5C9-4A82-8E18-DC6350A725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依赖倒置原则（Dependence Inversion Principle，DIP是指设计代码结构时，高层模块不应该依赖低层模块，二者都应该依赖其抽象。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关于组合模式的，不是针对JAVA fx的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D3547-8D8C-4848-851B-5DCDCD2D63C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36F2-D766-4463-A47C-835BBB1F54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github.com/openjdk/jfx/blob/cd7383aefcb15804bce1ba8541bf41137fb880cb/modules/javafx.graphics/src/main/java/javafx/scene/Parent.java#L832" TargetMode="External"/><Relationship Id="rId4" Type="http://schemas.openxmlformats.org/officeDocument/2006/relationships/image" Target="../media/image1.jpeg"/><Relationship Id="rId9" Type="http://schemas.openxmlformats.org/officeDocument/2006/relationships/hyperlink" Target="https://github.com/openjdk/jfx/blob/cd7383aefcb15804bce1ba8541bf41137fb880cb/modules/javafx.graphics/src/main/java/javafx/scene/Node.java#L196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jdk/jfx/blob/cd7383aefcb15804bce1ba8541bf41137fb880cb/modules/javafx.base/src/main/java/javafx/collections/ListChangeListener.java#L74C25-L74C25" TargetMode="Externa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7.png"/><Relationship Id="rId5" Type="http://schemas.openxmlformats.org/officeDocument/2006/relationships/tags" Target="../tags/tag22.xml"/><Relationship Id="rId10" Type="http://schemas.openxmlformats.org/officeDocument/2006/relationships/image" Target="../media/image6.png"/><Relationship Id="rId4" Type="http://schemas.openxmlformats.org/officeDocument/2006/relationships/tags" Target="../tags/tag21.xml"/><Relationship Id="rId9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17.svg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7.png"/><Relationship Id="rId5" Type="http://schemas.openxmlformats.org/officeDocument/2006/relationships/tags" Target="../tags/tag28.xml"/><Relationship Id="rId15" Type="http://schemas.openxmlformats.org/officeDocument/2006/relationships/image" Target="../media/image19.svg"/><Relationship Id="rId10" Type="http://schemas.openxmlformats.org/officeDocument/2006/relationships/image" Target="../media/image6.png"/><Relationship Id="rId4" Type="http://schemas.openxmlformats.org/officeDocument/2006/relationships/tags" Target="../tags/tag27.xml"/><Relationship Id="rId9" Type="http://schemas.openxmlformats.org/officeDocument/2006/relationships/image" Target="../media/image1.jpeg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2.xml"/><Relationship Id="rId7" Type="http://schemas.openxmlformats.org/officeDocument/2006/relationships/image" Target="../media/image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" y="-9525"/>
            <a:ext cx="1218961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b="4595"/>
          <a:stretch>
            <a:fillRect/>
          </a:stretch>
        </p:blipFill>
        <p:spPr>
          <a:xfrm>
            <a:off x="0" y="-9728"/>
            <a:ext cx="4059511" cy="68677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65"/>
          <a:stretch>
            <a:fillRect/>
          </a:stretch>
        </p:blipFill>
        <p:spPr>
          <a:xfrm>
            <a:off x="5495805" y="-9728"/>
            <a:ext cx="669619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3672"/>
            <a:ext cx="4216400" cy="4050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4991" y="3261723"/>
            <a:ext cx="6316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基于</a:t>
            </a:r>
            <a:r>
              <a:rPr lang="en-US" altLang="zh-CN" sz="3200">
                <a:solidFill>
                  <a:schemeClr val="accent1">
                    <a:lumMod val="7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JavaFX</a:t>
            </a: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框架的组合模式简介</a:t>
            </a:r>
          </a:p>
        </p:txBody>
      </p:sp>
      <p:sp>
        <p:nvSpPr>
          <p:cNvPr id="12" name="PA_文本框 2"/>
          <p:cNvSpPr txBox="1"/>
          <p:nvPr>
            <p:custDataLst>
              <p:tags r:id="rId1"/>
            </p:custDataLst>
          </p:nvPr>
        </p:nvSpPr>
        <p:spPr>
          <a:xfrm>
            <a:off x="653458" y="2150101"/>
            <a:ext cx="6969749" cy="11068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组合模式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91913" y="4493693"/>
            <a:ext cx="2088330" cy="368916"/>
          </a:xfrm>
          <a:prstGeom prst="roundRect">
            <a:avLst>
              <a:gd name="adj" fmla="val 50000"/>
            </a:avLst>
          </a:prstGeom>
          <a:solidFill>
            <a:srgbClr val="24629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629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0155" y="4521588"/>
            <a:ext cx="177404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Arial" panose="020B0604020202020204" pitchFamily="34" charset="0"/>
                <a:sym typeface="+mn-lt"/>
              </a:rPr>
              <a:t>汇报人：吴可非</a:t>
            </a:r>
          </a:p>
        </p:txBody>
      </p:sp>
      <p:sp>
        <p:nvSpPr>
          <p:cNvPr id="19" name="矩形 18"/>
          <p:cNvSpPr/>
          <p:nvPr/>
        </p:nvSpPr>
        <p:spPr>
          <a:xfrm>
            <a:off x="848283" y="5726742"/>
            <a:ext cx="353493" cy="45719"/>
          </a:xfrm>
          <a:prstGeom prst="rect">
            <a:avLst/>
          </a:prstGeom>
          <a:solidFill>
            <a:srgbClr val="2462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21"/>
          <p:cNvSpPr/>
          <p:nvPr>
            <p:custDataLst>
              <p:tags r:id="rId2"/>
            </p:custDataLst>
          </p:nvPr>
        </p:nvSpPr>
        <p:spPr>
          <a:xfrm>
            <a:off x="11086465" y="137160"/>
            <a:ext cx="875665" cy="861695"/>
          </a:xfrm>
          <a:custGeom>
            <a:avLst/>
            <a:gdLst/>
            <a:ahLst/>
            <a:cxnLst/>
            <a:rect l="l" t="t" r="r" b="b"/>
            <a:pathLst>
              <a:path w="1217507" h="1197383">
                <a:moveTo>
                  <a:pt x="0" y="0"/>
                </a:moveTo>
                <a:lnTo>
                  <a:pt x="1217507" y="0"/>
                </a:lnTo>
                <a:lnTo>
                  <a:pt x="1217507" y="1197382"/>
                </a:lnTo>
                <a:lnTo>
                  <a:pt x="0" y="11973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28575" cmpd="sng">
            <a:noFill/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/>
          <p:nvPr>
            <p:custDataLst>
              <p:tags r:id="rId3"/>
            </p:custDataLst>
          </p:nvPr>
        </p:nvSpPr>
        <p:spPr>
          <a:xfrm>
            <a:off x="10158730" y="1085215"/>
            <a:ext cx="1803400" cy="368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1200" b="1" spc="79">
                <a:solidFill>
                  <a:srgbClr val="77A5FE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同济大学软件学院</a:t>
            </a:r>
          </a:p>
          <a:p>
            <a:pPr algn="r">
              <a:lnSpc>
                <a:spcPct val="100000"/>
              </a:lnSpc>
            </a:pPr>
            <a:r>
              <a:rPr lang="zh-CN" altLang="en-US" sz="1200" b="1" spc="79">
                <a:solidFill>
                  <a:srgbClr val="77A5FE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软件设计模式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36015" y="521335"/>
            <a:ext cx="340296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结合源代码进行分析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9763" y="447034"/>
            <a:ext cx="659330" cy="633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500" y="1885339"/>
            <a:ext cx="5297429" cy="49726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71356" y="859502"/>
            <a:ext cx="4577715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JavaFX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中，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Scene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中的所有元素都是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Node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类型。这些元素都被放置在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Parent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对象中。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Parent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是一个抽象类，有多个具体的子类，比如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Pane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Group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等，它们都是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UI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容器。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Parent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类有一个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children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属性，是一个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ObservableList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&lt;Node&gt;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类型的列表，用于存储所有属于该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Parent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Node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元素。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当一个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Node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的可见属性发生改变时，这种改变会通过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ObservableList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的特性一层一层地传递给其父级元素，最终导致界面重绘。 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在组合模式的上下文中，我们可以这样理解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JavaFX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的结构：一个继承了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Node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的类（如</a:t>
            </a:r>
            <a:r>
              <a:rPr lang="en-US" altLang="zh-CN" sz="1600" dirty="0">
                <a:solidFill>
                  <a:schemeClr val="accent6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Button</a:t>
            </a:r>
            <a:r>
              <a:rPr lang="zh-CN" altLang="en-US" sz="1600" dirty="0">
                <a:solidFill>
                  <a:schemeClr val="accent6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，</a:t>
            </a:r>
            <a:r>
              <a:rPr lang="en-US" altLang="zh-CN" sz="1600" dirty="0" err="1">
                <a:solidFill>
                  <a:schemeClr val="accent6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TextField</a:t>
            </a:r>
            <a:r>
              <a:rPr lang="zh-CN" altLang="en-US" sz="1600" dirty="0">
                <a:solidFill>
                  <a:schemeClr val="accent6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Canvas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等）可以看作是组合模式的一个</a:t>
            </a:r>
            <a:r>
              <a:rPr lang="en-US" altLang="zh-CN" sz="1600" b="1" dirty="0">
                <a:solidFill>
                  <a:schemeClr val="accent6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Leaf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；一个</a:t>
            </a:r>
            <a:r>
              <a:rPr lang="en-US" altLang="zh-CN" sz="1600" dirty="0">
                <a:solidFill>
                  <a:schemeClr val="accent5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Parent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对象可以看作是组合模式的一个</a:t>
            </a:r>
            <a:r>
              <a:rPr lang="en-US" altLang="zh-CN" sz="1600" b="1" dirty="0">
                <a:solidFill>
                  <a:schemeClr val="accent5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Composite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，其中包含了所有的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Node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叶子节点对象；而</a:t>
            </a:r>
            <a:r>
              <a:rPr lang="en-US" altLang="zh-CN" sz="1600" dirty="0">
                <a:solidFill>
                  <a:srgbClr val="C0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Node</a:t>
            </a:r>
            <a:r>
              <a:rPr lang="zh-CN" altLang="en-US" sz="1600" dirty="0">
                <a:solidFill>
                  <a:srgbClr val="C0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抽象类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则可以看作是组合模式的</a:t>
            </a:r>
            <a:r>
              <a:rPr lang="en-US" altLang="zh-CN" sz="1600" b="1" dirty="0">
                <a:solidFill>
                  <a:srgbClr val="C0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Component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，它定义了所有组合中可以进行的操作。</a:t>
            </a:r>
          </a:p>
        </p:txBody>
      </p:sp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7172960" y="5615940"/>
            <a:ext cx="4775200" cy="1017905"/>
          </a:xfrm>
          <a:prstGeom prst="roundRect">
            <a:avLst>
              <a:gd name="adj" fmla="val 30067"/>
            </a:avLst>
          </a:prstGeom>
          <a:solidFill>
            <a:srgbClr val="318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323C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55205" y="5715000"/>
            <a:ext cx="42627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304800"/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代码说明：Parent对Node的lookup方法进行了重载，使得它可以递归地搜索子节点，同时也可以搜索自己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E03B5F7-C82D-BE81-A901-2F82C17AA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252" y="1266362"/>
            <a:ext cx="6526124" cy="160383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84E33A7-E0AF-E4D2-3895-180033264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295" y="3478381"/>
            <a:ext cx="6531205" cy="251904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A385ABC-9276-AFEB-8B97-FFA3BB6144B1}"/>
              </a:ext>
            </a:extLst>
          </p:cNvPr>
          <p:cNvSpPr txBox="1"/>
          <p:nvPr/>
        </p:nvSpPr>
        <p:spPr>
          <a:xfrm>
            <a:off x="380295" y="2963372"/>
            <a:ext cx="6394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hlinkClick r:id="rId9"/>
              </a:rPr>
              <a:t>https://github.com/openjdk/jfx/blob/cd7383aefcb15804bce1ba8541bf41137fb880cb/modules/javafx.graphics/src/main/java/javafx/scene/Node.java#L1961</a:t>
            </a:r>
            <a:endParaRPr lang="en-US" altLang="zh-CN" sz="1000" dirty="0"/>
          </a:p>
          <a:p>
            <a:endParaRPr lang="zh-CN" altLang="en-US" sz="1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E187C7-3D83-05AA-81DE-A77FEC691AA1}"/>
              </a:ext>
            </a:extLst>
          </p:cNvPr>
          <p:cNvSpPr txBox="1"/>
          <p:nvPr/>
        </p:nvSpPr>
        <p:spPr>
          <a:xfrm>
            <a:off x="415768" y="6153772"/>
            <a:ext cx="6404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hlinkClick r:id="rId10"/>
              </a:rPr>
              <a:t>https://github.com/openjdk/jfx/blob/cd7383aefcb15804bce1ba8541bf41137fb880cb/modules/javafx.graphics/src/main/java/javafx/scene/Parent.java#L832</a:t>
            </a:r>
            <a:endParaRPr lang="en-US" altLang="zh-CN" sz="1000" dirty="0"/>
          </a:p>
          <a:p>
            <a:endParaRPr lang="zh-CN" alt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b="4595"/>
          <a:stretch>
            <a:fillRect/>
          </a:stretch>
        </p:blipFill>
        <p:spPr>
          <a:xfrm>
            <a:off x="0" y="-203"/>
            <a:ext cx="4059511" cy="68677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65"/>
          <a:stretch>
            <a:fillRect/>
          </a:stretch>
        </p:blipFill>
        <p:spPr>
          <a:xfrm>
            <a:off x="5494535" y="-9728"/>
            <a:ext cx="669619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3672"/>
            <a:ext cx="4216400" cy="4050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9290" y="3507105"/>
            <a:ext cx="4455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Arial" panose="020B0604020202020204" pitchFamily="34" charset="0"/>
                <a:sym typeface="+mn-lt"/>
              </a:rPr>
              <a:t>Used in combination with Observer</a:t>
            </a:r>
            <a:r>
              <a:rPr lang="en-US" altLang="zh-CN" sz="160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Arial" panose="020B0604020202020204" pitchFamily="34" charset="0"/>
                <a:sym typeface="+mn-lt"/>
              </a:rPr>
              <a:t> </a:t>
            </a:r>
            <a:r>
              <a:rPr lang="zh-CN" altLang="en-US" sz="160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Arial" panose="020B0604020202020204" pitchFamily="34" charset="0"/>
                <a:sym typeface="+mn-lt"/>
              </a:rPr>
              <a:t>Pattern</a:t>
            </a:r>
          </a:p>
        </p:txBody>
      </p:sp>
      <p:sp>
        <p:nvSpPr>
          <p:cNvPr id="12" name="PA_文本框 2"/>
          <p:cNvSpPr txBox="1"/>
          <p:nvPr>
            <p:custDataLst>
              <p:tags r:id="rId1"/>
            </p:custDataLst>
          </p:nvPr>
        </p:nvSpPr>
        <p:spPr>
          <a:xfrm>
            <a:off x="607695" y="1753870"/>
            <a:ext cx="5488940" cy="17532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noProof="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与“观察者模式”组合</a:t>
            </a:r>
            <a:r>
              <a:rPr lang="zh-CN" altLang="en-US" noProof="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使用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91913" y="4493693"/>
            <a:ext cx="2088330" cy="368916"/>
          </a:xfrm>
          <a:prstGeom prst="roundRect">
            <a:avLst>
              <a:gd name="adj" fmla="val 50000"/>
            </a:avLst>
          </a:prstGeom>
          <a:solidFill>
            <a:srgbClr val="24629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629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0155" y="4521588"/>
            <a:ext cx="177404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Arial" panose="020B0604020202020204" pitchFamily="34" charset="0"/>
                <a:sym typeface="+mn-lt"/>
              </a:rPr>
              <a:t>PART.03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" y="0"/>
            <a:ext cx="12189611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36015" y="521335"/>
            <a:ext cx="53213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与“观察者模式”组合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9763" y="447034"/>
            <a:ext cx="659330" cy="6333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500" y="1885339"/>
            <a:ext cx="5297429" cy="4972662"/>
          </a:xfrm>
          <a:prstGeom prst="rect">
            <a:avLst/>
          </a:prstGeom>
        </p:spPr>
      </p:pic>
      <p:sp>
        <p:nvSpPr>
          <p:cNvPr id="32" name="圆角矩形 31"/>
          <p:cNvSpPr/>
          <p:nvPr/>
        </p:nvSpPr>
        <p:spPr>
          <a:xfrm>
            <a:off x="6603365" y="3915410"/>
            <a:ext cx="5474335" cy="2296795"/>
          </a:xfrm>
          <a:prstGeom prst="roundRect">
            <a:avLst>
              <a:gd name="adj" fmla="val 30067"/>
            </a:avLst>
          </a:prstGeom>
          <a:solidFill>
            <a:srgbClr val="318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323C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33" name="1"/>
          <p:cNvSpPr txBox="1">
            <a:spLocks noChangeArrowheads="1"/>
          </p:cNvSpPr>
          <p:nvPr/>
        </p:nvSpPr>
        <p:spPr bwMode="auto">
          <a:xfrm>
            <a:off x="6986270" y="4221480"/>
            <a:ext cx="4822190" cy="193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just" defTabSz="121602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代码说明：addListener(),将监听器添加到属性的监听器列表中，并在属性的值发生变化时调用监听器的changed()方法。changed()方法是ChangeListener接口的抽象方法，用于定义在属性的值发生变化时需要执行的操作。</a:t>
            </a:r>
          </a:p>
        </p:txBody>
      </p:sp>
      <p:sp>
        <p:nvSpPr>
          <p:cNvPr id="2" name="1"/>
          <p:cNvSpPr txBox="1">
            <a:spLocks noChangeArrowheads="1"/>
          </p:cNvSpPr>
          <p:nvPr/>
        </p:nvSpPr>
        <p:spPr bwMode="auto">
          <a:xfrm>
            <a:off x="6737985" y="2053590"/>
            <a:ext cx="5205095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Node有大量的观察者属性ObservableValue&lt;T&gt;，当一个Node的可观察属性被改变时，其Parent的ObservableList&lt;Node&gt;类型的children属性就会被通知，从而执行重绘等一系列操作。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95" y="1525905"/>
            <a:ext cx="6134735" cy="48475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C52444-85EA-1E93-8FEC-3EC4604DE7E2}"/>
              </a:ext>
            </a:extLst>
          </p:cNvPr>
          <p:cNvSpPr txBox="1"/>
          <p:nvPr/>
        </p:nvSpPr>
        <p:spPr>
          <a:xfrm>
            <a:off x="2501977" y="5565340"/>
            <a:ext cx="30349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hlinkClick r:id="rId8"/>
              </a:rPr>
              <a:t>https://github.com/openjdk/jfx/blob/cd7383aefcb15804bce1ba8541bf41137fb880cb/modules/javafx.base/src/main/java/javafx/collections/ListChangeListener.java#L74C25-L74C25</a:t>
            </a:r>
            <a:endParaRPr lang="en-US" altLang="zh-CN" sz="1000" dirty="0"/>
          </a:p>
          <a:p>
            <a:endParaRPr lang="zh-CN" alt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b="4595"/>
          <a:stretch>
            <a:fillRect/>
          </a:stretch>
        </p:blipFill>
        <p:spPr>
          <a:xfrm>
            <a:off x="0" y="-203"/>
            <a:ext cx="4059511" cy="68677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65"/>
          <a:stretch>
            <a:fillRect/>
          </a:stretch>
        </p:blipFill>
        <p:spPr>
          <a:xfrm>
            <a:off x="5494535" y="9322"/>
            <a:ext cx="669619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3672"/>
            <a:ext cx="4216400" cy="4050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9290" y="3507105"/>
            <a:ext cx="4455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Arial" panose="020B0604020202020204" pitchFamily="34" charset="0"/>
                <a:sym typeface="+mn-lt"/>
              </a:rPr>
              <a:t>Composite Pattern Application Scenarios and Advantages and Disadvantages</a:t>
            </a:r>
            <a:endParaRPr lang="en-US" altLang="zh-CN" sz="1600" dirty="0">
              <a:solidFill>
                <a:srgbClr val="47648F"/>
              </a:solidFill>
              <a:latin typeface="汉仪铁线黑-65简" panose="00020600040101010101" pitchFamily="18" charset="-122"/>
              <a:ea typeface="汉仪铁线黑-65简" panose="00020600040101010101" pitchFamily="18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PA_文本框 2"/>
          <p:cNvSpPr txBox="1"/>
          <p:nvPr>
            <p:custDataLst>
              <p:tags r:id="rId1"/>
            </p:custDataLst>
          </p:nvPr>
        </p:nvSpPr>
        <p:spPr>
          <a:xfrm>
            <a:off x="607695" y="1753870"/>
            <a:ext cx="7427595" cy="17532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noProof="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组合模式应用场景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noProof="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及优缺点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46290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91913" y="4493693"/>
            <a:ext cx="2088330" cy="368916"/>
          </a:xfrm>
          <a:prstGeom prst="roundRect">
            <a:avLst>
              <a:gd name="adj" fmla="val 50000"/>
            </a:avLst>
          </a:prstGeom>
          <a:solidFill>
            <a:srgbClr val="24629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629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0155" y="4521588"/>
            <a:ext cx="177404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Arial" panose="020B0604020202020204" pitchFamily="34" charset="0"/>
                <a:sym typeface="+mn-lt"/>
              </a:rPr>
              <a:t>PART.04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136015" y="521335"/>
            <a:ext cx="34467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组合模式的优缺点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9763" y="447034"/>
            <a:ext cx="659330" cy="63334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500" y="1885339"/>
            <a:ext cx="5297429" cy="4972662"/>
          </a:xfrm>
          <a:prstGeom prst="rect">
            <a:avLst/>
          </a:prstGeom>
        </p:spPr>
      </p:pic>
      <p:sp>
        <p:nvSpPr>
          <p:cNvPr id="28" name="Freeform 10"/>
          <p:cNvSpPr/>
          <p:nvPr/>
        </p:nvSpPr>
        <p:spPr bwMode="auto">
          <a:xfrm>
            <a:off x="4372273" y="1794924"/>
            <a:ext cx="1946095" cy="1736381"/>
          </a:xfrm>
          <a:custGeom>
            <a:avLst/>
            <a:gdLst>
              <a:gd name="T0" fmla="*/ 599372 w 436"/>
              <a:gd name="T1" fmla="*/ 2824558 h 389"/>
              <a:gd name="T2" fmla="*/ 919585 w 436"/>
              <a:gd name="T3" fmla="*/ 2726027 h 389"/>
              <a:gd name="T4" fmla="*/ 1248008 w 436"/>
              <a:gd name="T5" fmla="*/ 2824558 h 389"/>
              <a:gd name="T6" fmla="*/ 1338325 w 436"/>
              <a:gd name="T7" fmla="*/ 3013410 h 389"/>
              <a:gd name="T8" fmla="*/ 1313693 w 436"/>
              <a:gd name="T9" fmla="*/ 3111941 h 389"/>
              <a:gd name="T10" fmla="*/ 1379377 w 436"/>
              <a:gd name="T11" fmla="*/ 3194050 h 389"/>
              <a:gd name="T12" fmla="*/ 1625695 w 436"/>
              <a:gd name="T13" fmla="*/ 3194050 h 389"/>
              <a:gd name="T14" fmla="*/ 1765275 w 436"/>
              <a:gd name="T15" fmla="*/ 3062675 h 389"/>
              <a:gd name="T16" fmla="*/ 2964019 w 436"/>
              <a:gd name="T17" fmla="*/ 1773560 h 389"/>
              <a:gd name="T18" fmla="*/ 3095389 w 436"/>
              <a:gd name="T19" fmla="*/ 1617552 h 389"/>
              <a:gd name="T20" fmla="*/ 3095389 w 436"/>
              <a:gd name="T21" fmla="*/ 1207006 h 389"/>
              <a:gd name="T22" fmla="*/ 3120021 w 436"/>
              <a:gd name="T23" fmla="*/ 1042788 h 389"/>
              <a:gd name="T24" fmla="*/ 3144652 w 436"/>
              <a:gd name="T25" fmla="*/ 1034577 h 389"/>
              <a:gd name="T26" fmla="*/ 3267811 w 436"/>
              <a:gd name="T27" fmla="*/ 1075631 h 389"/>
              <a:gd name="T28" fmla="*/ 3308864 w 436"/>
              <a:gd name="T29" fmla="*/ 1149530 h 389"/>
              <a:gd name="T30" fmla="*/ 3505918 w 436"/>
              <a:gd name="T31" fmla="*/ 1165951 h 389"/>
              <a:gd name="T32" fmla="*/ 3579813 w 436"/>
              <a:gd name="T33" fmla="*/ 911413 h 389"/>
              <a:gd name="T34" fmla="*/ 3505918 w 436"/>
              <a:gd name="T35" fmla="*/ 665085 h 389"/>
              <a:gd name="T36" fmla="*/ 3308864 w 436"/>
              <a:gd name="T37" fmla="*/ 681507 h 389"/>
              <a:gd name="T38" fmla="*/ 3267811 w 436"/>
              <a:gd name="T39" fmla="*/ 755405 h 389"/>
              <a:gd name="T40" fmla="*/ 3144652 w 436"/>
              <a:gd name="T41" fmla="*/ 796460 h 389"/>
              <a:gd name="T42" fmla="*/ 3120021 w 436"/>
              <a:gd name="T43" fmla="*/ 780038 h 389"/>
              <a:gd name="T44" fmla="*/ 3095389 w 436"/>
              <a:gd name="T45" fmla="*/ 615819 h 389"/>
              <a:gd name="T46" fmla="*/ 3095389 w 436"/>
              <a:gd name="T47" fmla="*/ 131375 h 389"/>
              <a:gd name="T48" fmla="*/ 2964019 w 436"/>
              <a:gd name="T49" fmla="*/ 0 h 389"/>
              <a:gd name="T50" fmla="*/ 8211 w 436"/>
              <a:gd name="T51" fmla="*/ 3062675 h 389"/>
              <a:gd name="T52" fmla="*/ 139580 w 436"/>
              <a:gd name="T53" fmla="*/ 3194050 h 389"/>
              <a:gd name="T54" fmla="*/ 468003 w 436"/>
              <a:gd name="T55" fmla="*/ 3194050 h 389"/>
              <a:gd name="T56" fmla="*/ 533688 w 436"/>
              <a:gd name="T57" fmla="*/ 3111941 h 389"/>
              <a:gd name="T58" fmla="*/ 509056 w 436"/>
              <a:gd name="T59" fmla="*/ 3013410 h 389"/>
              <a:gd name="T60" fmla="*/ 599372 w 436"/>
              <a:gd name="T61" fmla="*/ 2824558 h 38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36" h="389">
                <a:moveTo>
                  <a:pt x="73" y="344"/>
                </a:moveTo>
                <a:cubicBezTo>
                  <a:pt x="83" y="336"/>
                  <a:pt x="97" y="332"/>
                  <a:pt x="112" y="332"/>
                </a:cubicBezTo>
                <a:cubicBezTo>
                  <a:pt x="128" y="332"/>
                  <a:pt x="142" y="336"/>
                  <a:pt x="152" y="344"/>
                </a:cubicBezTo>
                <a:cubicBezTo>
                  <a:pt x="159" y="350"/>
                  <a:pt x="163" y="358"/>
                  <a:pt x="163" y="367"/>
                </a:cubicBezTo>
                <a:cubicBezTo>
                  <a:pt x="163" y="371"/>
                  <a:pt x="161" y="376"/>
                  <a:pt x="160" y="379"/>
                </a:cubicBezTo>
                <a:cubicBezTo>
                  <a:pt x="156" y="386"/>
                  <a:pt x="159" y="389"/>
                  <a:pt x="168" y="389"/>
                </a:cubicBezTo>
                <a:cubicBezTo>
                  <a:pt x="198" y="389"/>
                  <a:pt x="198" y="389"/>
                  <a:pt x="198" y="389"/>
                </a:cubicBezTo>
                <a:cubicBezTo>
                  <a:pt x="207" y="389"/>
                  <a:pt x="214" y="382"/>
                  <a:pt x="215" y="373"/>
                </a:cubicBezTo>
                <a:cubicBezTo>
                  <a:pt x="223" y="294"/>
                  <a:pt x="283" y="230"/>
                  <a:pt x="361" y="216"/>
                </a:cubicBezTo>
                <a:cubicBezTo>
                  <a:pt x="370" y="214"/>
                  <a:pt x="377" y="206"/>
                  <a:pt x="377" y="197"/>
                </a:cubicBezTo>
                <a:cubicBezTo>
                  <a:pt x="377" y="147"/>
                  <a:pt x="377" y="147"/>
                  <a:pt x="377" y="147"/>
                </a:cubicBezTo>
                <a:cubicBezTo>
                  <a:pt x="377" y="138"/>
                  <a:pt x="378" y="129"/>
                  <a:pt x="380" y="127"/>
                </a:cubicBezTo>
                <a:cubicBezTo>
                  <a:pt x="381" y="126"/>
                  <a:pt x="382" y="126"/>
                  <a:pt x="383" y="126"/>
                </a:cubicBezTo>
                <a:cubicBezTo>
                  <a:pt x="389" y="126"/>
                  <a:pt x="394" y="126"/>
                  <a:pt x="398" y="131"/>
                </a:cubicBezTo>
                <a:cubicBezTo>
                  <a:pt x="400" y="134"/>
                  <a:pt x="401" y="137"/>
                  <a:pt x="403" y="140"/>
                </a:cubicBezTo>
                <a:cubicBezTo>
                  <a:pt x="408" y="149"/>
                  <a:pt x="420" y="150"/>
                  <a:pt x="427" y="142"/>
                </a:cubicBezTo>
                <a:cubicBezTo>
                  <a:pt x="433" y="133"/>
                  <a:pt x="436" y="122"/>
                  <a:pt x="436" y="111"/>
                </a:cubicBezTo>
                <a:cubicBezTo>
                  <a:pt x="436" y="101"/>
                  <a:pt x="433" y="89"/>
                  <a:pt x="427" y="81"/>
                </a:cubicBezTo>
                <a:cubicBezTo>
                  <a:pt x="420" y="73"/>
                  <a:pt x="408" y="74"/>
                  <a:pt x="403" y="83"/>
                </a:cubicBezTo>
                <a:cubicBezTo>
                  <a:pt x="401" y="86"/>
                  <a:pt x="400" y="89"/>
                  <a:pt x="398" y="92"/>
                </a:cubicBezTo>
                <a:cubicBezTo>
                  <a:pt x="394" y="97"/>
                  <a:pt x="389" y="97"/>
                  <a:pt x="383" y="97"/>
                </a:cubicBezTo>
                <a:cubicBezTo>
                  <a:pt x="382" y="97"/>
                  <a:pt x="381" y="96"/>
                  <a:pt x="380" y="95"/>
                </a:cubicBezTo>
                <a:cubicBezTo>
                  <a:pt x="378" y="94"/>
                  <a:pt x="377" y="84"/>
                  <a:pt x="377" y="75"/>
                </a:cubicBezTo>
                <a:cubicBezTo>
                  <a:pt x="377" y="16"/>
                  <a:pt x="377" y="16"/>
                  <a:pt x="377" y="16"/>
                </a:cubicBezTo>
                <a:cubicBezTo>
                  <a:pt x="377" y="7"/>
                  <a:pt x="370" y="0"/>
                  <a:pt x="361" y="0"/>
                </a:cubicBezTo>
                <a:cubicBezTo>
                  <a:pt x="165" y="16"/>
                  <a:pt x="10" y="175"/>
                  <a:pt x="1" y="373"/>
                </a:cubicBezTo>
                <a:cubicBezTo>
                  <a:pt x="0" y="382"/>
                  <a:pt x="8" y="389"/>
                  <a:pt x="17" y="389"/>
                </a:cubicBezTo>
                <a:cubicBezTo>
                  <a:pt x="57" y="389"/>
                  <a:pt x="57" y="389"/>
                  <a:pt x="57" y="389"/>
                </a:cubicBezTo>
                <a:cubicBezTo>
                  <a:pt x="66" y="389"/>
                  <a:pt x="68" y="386"/>
                  <a:pt x="65" y="379"/>
                </a:cubicBezTo>
                <a:cubicBezTo>
                  <a:pt x="63" y="376"/>
                  <a:pt x="62" y="371"/>
                  <a:pt x="62" y="367"/>
                </a:cubicBezTo>
                <a:cubicBezTo>
                  <a:pt x="62" y="358"/>
                  <a:pt x="66" y="350"/>
                  <a:pt x="73" y="344"/>
                </a:cubicBezTo>
                <a:close/>
              </a:path>
            </a:pathLst>
          </a:custGeom>
          <a:solidFill>
            <a:srgbClr val="3186C7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11"/>
          <p:cNvSpPr/>
          <p:nvPr/>
        </p:nvSpPr>
        <p:spPr bwMode="auto">
          <a:xfrm>
            <a:off x="4376588" y="3344032"/>
            <a:ext cx="1736382" cy="1946093"/>
          </a:xfrm>
          <a:custGeom>
            <a:avLst/>
            <a:gdLst>
              <a:gd name="T0" fmla="*/ 2824558 w 389"/>
              <a:gd name="T1" fmla="*/ 2980441 h 436"/>
              <a:gd name="T2" fmla="*/ 2726027 w 389"/>
              <a:gd name="T3" fmla="*/ 2660228 h 436"/>
              <a:gd name="T4" fmla="*/ 2824558 w 389"/>
              <a:gd name="T5" fmla="*/ 2331805 h 436"/>
              <a:gd name="T6" fmla="*/ 3013410 w 389"/>
              <a:gd name="T7" fmla="*/ 2241488 h 436"/>
              <a:gd name="T8" fmla="*/ 3111941 w 389"/>
              <a:gd name="T9" fmla="*/ 2266120 h 436"/>
              <a:gd name="T10" fmla="*/ 3194050 w 389"/>
              <a:gd name="T11" fmla="*/ 2200436 h 436"/>
              <a:gd name="T12" fmla="*/ 3194050 w 389"/>
              <a:gd name="T13" fmla="*/ 1954118 h 436"/>
              <a:gd name="T14" fmla="*/ 3062675 w 389"/>
              <a:gd name="T15" fmla="*/ 1814538 h 436"/>
              <a:gd name="T16" fmla="*/ 1773560 w 389"/>
              <a:gd name="T17" fmla="*/ 615794 h 436"/>
              <a:gd name="T18" fmla="*/ 1617552 w 389"/>
              <a:gd name="T19" fmla="*/ 484424 h 436"/>
              <a:gd name="T20" fmla="*/ 1207006 w 389"/>
              <a:gd name="T21" fmla="*/ 484424 h 436"/>
              <a:gd name="T22" fmla="*/ 1042788 w 389"/>
              <a:gd name="T23" fmla="*/ 459792 h 436"/>
              <a:gd name="T24" fmla="*/ 1034577 w 389"/>
              <a:gd name="T25" fmla="*/ 435161 h 436"/>
              <a:gd name="T26" fmla="*/ 1075631 w 389"/>
              <a:gd name="T27" fmla="*/ 312002 h 436"/>
              <a:gd name="T28" fmla="*/ 1149530 w 389"/>
              <a:gd name="T29" fmla="*/ 270949 h 436"/>
              <a:gd name="T30" fmla="*/ 1165951 w 389"/>
              <a:gd name="T31" fmla="*/ 73895 h 436"/>
              <a:gd name="T32" fmla="*/ 911413 w 389"/>
              <a:gd name="T33" fmla="*/ 0 h 436"/>
              <a:gd name="T34" fmla="*/ 665085 w 389"/>
              <a:gd name="T35" fmla="*/ 73895 h 436"/>
              <a:gd name="T36" fmla="*/ 681507 w 389"/>
              <a:gd name="T37" fmla="*/ 270949 h 436"/>
              <a:gd name="T38" fmla="*/ 755405 w 389"/>
              <a:gd name="T39" fmla="*/ 312002 h 436"/>
              <a:gd name="T40" fmla="*/ 796460 w 389"/>
              <a:gd name="T41" fmla="*/ 435161 h 436"/>
              <a:gd name="T42" fmla="*/ 780038 w 389"/>
              <a:gd name="T43" fmla="*/ 459792 h 436"/>
              <a:gd name="T44" fmla="*/ 615819 w 389"/>
              <a:gd name="T45" fmla="*/ 484424 h 436"/>
              <a:gd name="T46" fmla="*/ 131375 w 389"/>
              <a:gd name="T47" fmla="*/ 484424 h 436"/>
              <a:gd name="T48" fmla="*/ 0 w 389"/>
              <a:gd name="T49" fmla="*/ 615794 h 436"/>
              <a:gd name="T50" fmla="*/ 3062675 w 389"/>
              <a:gd name="T51" fmla="*/ 3571602 h 436"/>
              <a:gd name="T52" fmla="*/ 3194050 w 389"/>
              <a:gd name="T53" fmla="*/ 3440233 h 436"/>
              <a:gd name="T54" fmla="*/ 3194050 w 389"/>
              <a:gd name="T55" fmla="*/ 3111810 h 436"/>
              <a:gd name="T56" fmla="*/ 3111941 w 389"/>
              <a:gd name="T57" fmla="*/ 3046125 h 436"/>
              <a:gd name="T58" fmla="*/ 3013410 w 389"/>
              <a:gd name="T59" fmla="*/ 3070757 h 436"/>
              <a:gd name="T60" fmla="*/ 2824558 w 389"/>
              <a:gd name="T61" fmla="*/ 2980441 h 4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389" h="436">
                <a:moveTo>
                  <a:pt x="344" y="363"/>
                </a:moveTo>
                <a:cubicBezTo>
                  <a:pt x="336" y="353"/>
                  <a:pt x="332" y="339"/>
                  <a:pt x="332" y="324"/>
                </a:cubicBezTo>
                <a:cubicBezTo>
                  <a:pt x="332" y="308"/>
                  <a:pt x="336" y="294"/>
                  <a:pt x="344" y="284"/>
                </a:cubicBezTo>
                <a:cubicBezTo>
                  <a:pt x="350" y="277"/>
                  <a:pt x="358" y="273"/>
                  <a:pt x="367" y="273"/>
                </a:cubicBezTo>
                <a:cubicBezTo>
                  <a:pt x="371" y="273"/>
                  <a:pt x="376" y="275"/>
                  <a:pt x="379" y="276"/>
                </a:cubicBezTo>
                <a:cubicBezTo>
                  <a:pt x="386" y="280"/>
                  <a:pt x="389" y="277"/>
                  <a:pt x="389" y="268"/>
                </a:cubicBezTo>
                <a:cubicBezTo>
                  <a:pt x="389" y="238"/>
                  <a:pt x="389" y="238"/>
                  <a:pt x="389" y="238"/>
                </a:cubicBezTo>
                <a:cubicBezTo>
                  <a:pt x="389" y="229"/>
                  <a:pt x="382" y="222"/>
                  <a:pt x="373" y="221"/>
                </a:cubicBezTo>
                <a:cubicBezTo>
                  <a:pt x="294" y="213"/>
                  <a:pt x="230" y="153"/>
                  <a:pt x="216" y="75"/>
                </a:cubicBezTo>
                <a:cubicBezTo>
                  <a:pt x="214" y="66"/>
                  <a:pt x="206" y="59"/>
                  <a:pt x="197" y="59"/>
                </a:cubicBezTo>
                <a:cubicBezTo>
                  <a:pt x="147" y="59"/>
                  <a:pt x="147" y="59"/>
                  <a:pt x="147" y="59"/>
                </a:cubicBezTo>
                <a:cubicBezTo>
                  <a:pt x="138" y="59"/>
                  <a:pt x="129" y="58"/>
                  <a:pt x="127" y="56"/>
                </a:cubicBezTo>
                <a:cubicBezTo>
                  <a:pt x="126" y="55"/>
                  <a:pt x="126" y="54"/>
                  <a:pt x="126" y="53"/>
                </a:cubicBezTo>
                <a:cubicBezTo>
                  <a:pt x="126" y="47"/>
                  <a:pt x="126" y="42"/>
                  <a:pt x="131" y="38"/>
                </a:cubicBezTo>
                <a:cubicBezTo>
                  <a:pt x="134" y="36"/>
                  <a:pt x="137" y="35"/>
                  <a:pt x="140" y="33"/>
                </a:cubicBezTo>
                <a:cubicBezTo>
                  <a:pt x="149" y="28"/>
                  <a:pt x="150" y="16"/>
                  <a:pt x="142" y="9"/>
                </a:cubicBezTo>
                <a:cubicBezTo>
                  <a:pt x="133" y="3"/>
                  <a:pt x="122" y="0"/>
                  <a:pt x="111" y="0"/>
                </a:cubicBezTo>
                <a:cubicBezTo>
                  <a:pt x="101" y="0"/>
                  <a:pt x="89" y="3"/>
                  <a:pt x="81" y="9"/>
                </a:cubicBezTo>
                <a:cubicBezTo>
                  <a:pt x="73" y="16"/>
                  <a:pt x="74" y="28"/>
                  <a:pt x="83" y="33"/>
                </a:cubicBezTo>
                <a:cubicBezTo>
                  <a:pt x="86" y="35"/>
                  <a:pt x="89" y="36"/>
                  <a:pt x="92" y="38"/>
                </a:cubicBezTo>
                <a:cubicBezTo>
                  <a:pt x="97" y="42"/>
                  <a:pt x="97" y="47"/>
                  <a:pt x="97" y="53"/>
                </a:cubicBezTo>
                <a:cubicBezTo>
                  <a:pt x="97" y="54"/>
                  <a:pt x="96" y="55"/>
                  <a:pt x="95" y="56"/>
                </a:cubicBezTo>
                <a:cubicBezTo>
                  <a:pt x="94" y="58"/>
                  <a:pt x="84" y="59"/>
                  <a:pt x="75" y="59"/>
                </a:cubicBezTo>
                <a:cubicBezTo>
                  <a:pt x="16" y="59"/>
                  <a:pt x="16" y="59"/>
                  <a:pt x="16" y="59"/>
                </a:cubicBezTo>
                <a:cubicBezTo>
                  <a:pt x="7" y="59"/>
                  <a:pt x="0" y="66"/>
                  <a:pt x="0" y="75"/>
                </a:cubicBezTo>
                <a:cubicBezTo>
                  <a:pt x="16" y="271"/>
                  <a:pt x="175" y="426"/>
                  <a:pt x="373" y="435"/>
                </a:cubicBezTo>
                <a:cubicBezTo>
                  <a:pt x="382" y="436"/>
                  <a:pt x="389" y="428"/>
                  <a:pt x="389" y="419"/>
                </a:cubicBezTo>
                <a:cubicBezTo>
                  <a:pt x="389" y="379"/>
                  <a:pt x="389" y="379"/>
                  <a:pt x="389" y="379"/>
                </a:cubicBezTo>
                <a:cubicBezTo>
                  <a:pt x="389" y="370"/>
                  <a:pt x="386" y="368"/>
                  <a:pt x="379" y="371"/>
                </a:cubicBezTo>
                <a:cubicBezTo>
                  <a:pt x="376" y="373"/>
                  <a:pt x="371" y="374"/>
                  <a:pt x="367" y="374"/>
                </a:cubicBezTo>
                <a:cubicBezTo>
                  <a:pt x="358" y="374"/>
                  <a:pt x="350" y="370"/>
                  <a:pt x="344" y="363"/>
                </a:cubicBezTo>
                <a:close/>
              </a:path>
            </a:pathLst>
          </a:custGeom>
          <a:solidFill>
            <a:srgbClr val="3186C7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12"/>
          <p:cNvSpPr/>
          <p:nvPr/>
        </p:nvSpPr>
        <p:spPr bwMode="auto">
          <a:xfrm>
            <a:off x="6131093" y="1790609"/>
            <a:ext cx="1736382" cy="1946093"/>
          </a:xfrm>
          <a:custGeom>
            <a:avLst/>
            <a:gdLst>
              <a:gd name="T0" fmla="*/ 369492 w 389"/>
              <a:gd name="T1" fmla="*/ 599372 h 436"/>
              <a:gd name="T2" fmla="*/ 468023 w 389"/>
              <a:gd name="T3" fmla="*/ 919585 h 436"/>
              <a:gd name="T4" fmla="*/ 369492 w 389"/>
              <a:gd name="T5" fmla="*/ 1248008 h 436"/>
              <a:gd name="T6" fmla="*/ 180640 w 389"/>
              <a:gd name="T7" fmla="*/ 1338325 h 436"/>
              <a:gd name="T8" fmla="*/ 82109 w 389"/>
              <a:gd name="T9" fmla="*/ 1313693 h 436"/>
              <a:gd name="T10" fmla="*/ 0 w 389"/>
              <a:gd name="T11" fmla="*/ 1379377 h 436"/>
              <a:gd name="T12" fmla="*/ 0 w 389"/>
              <a:gd name="T13" fmla="*/ 1625695 h 436"/>
              <a:gd name="T14" fmla="*/ 131375 w 389"/>
              <a:gd name="T15" fmla="*/ 1765275 h 436"/>
              <a:gd name="T16" fmla="*/ 1420490 w 389"/>
              <a:gd name="T17" fmla="*/ 2964019 h 436"/>
              <a:gd name="T18" fmla="*/ 1576498 w 389"/>
              <a:gd name="T19" fmla="*/ 3095389 h 436"/>
              <a:gd name="T20" fmla="*/ 1987044 w 389"/>
              <a:gd name="T21" fmla="*/ 3095389 h 436"/>
              <a:gd name="T22" fmla="*/ 2151262 w 389"/>
              <a:gd name="T23" fmla="*/ 3120021 h 436"/>
              <a:gd name="T24" fmla="*/ 2159473 w 389"/>
              <a:gd name="T25" fmla="*/ 3144652 h 436"/>
              <a:gd name="T26" fmla="*/ 2118419 w 389"/>
              <a:gd name="T27" fmla="*/ 3267811 h 436"/>
              <a:gd name="T28" fmla="*/ 2044520 w 389"/>
              <a:gd name="T29" fmla="*/ 3308864 h 436"/>
              <a:gd name="T30" fmla="*/ 2028099 w 389"/>
              <a:gd name="T31" fmla="*/ 3505918 h 436"/>
              <a:gd name="T32" fmla="*/ 2282637 w 389"/>
              <a:gd name="T33" fmla="*/ 3579813 h 436"/>
              <a:gd name="T34" fmla="*/ 2528965 w 389"/>
              <a:gd name="T35" fmla="*/ 3505918 h 436"/>
              <a:gd name="T36" fmla="*/ 2512543 w 389"/>
              <a:gd name="T37" fmla="*/ 3308864 h 436"/>
              <a:gd name="T38" fmla="*/ 2438645 w 389"/>
              <a:gd name="T39" fmla="*/ 3267811 h 436"/>
              <a:gd name="T40" fmla="*/ 2397590 w 389"/>
              <a:gd name="T41" fmla="*/ 3144652 h 436"/>
              <a:gd name="T42" fmla="*/ 2414012 w 389"/>
              <a:gd name="T43" fmla="*/ 3120021 h 436"/>
              <a:gd name="T44" fmla="*/ 2578231 w 389"/>
              <a:gd name="T45" fmla="*/ 3095389 h 436"/>
              <a:gd name="T46" fmla="*/ 3062675 w 389"/>
              <a:gd name="T47" fmla="*/ 3095389 h 436"/>
              <a:gd name="T48" fmla="*/ 3194050 w 389"/>
              <a:gd name="T49" fmla="*/ 2964019 h 436"/>
              <a:gd name="T50" fmla="*/ 131375 w 389"/>
              <a:gd name="T51" fmla="*/ 8211 h 436"/>
              <a:gd name="T52" fmla="*/ 0 w 389"/>
              <a:gd name="T53" fmla="*/ 139580 h 436"/>
              <a:gd name="T54" fmla="*/ 0 w 389"/>
              <a:gd name="T55" fmla="*/ 468003 h 436"/>
              <a:gd name="T56" fmla="*/ 82109 w 389"/>
              <a:gd name="T57" fmla="*/ 533688 h 436"/>
              <a:gd name="T58" fmla="*/ 180640 w 389"/>
              <a:gd name="T59" fmla="*/ 509056 h 436"/>
              <a:gd name="T60" fmla="*/ 369492 w 389"/>
              <a:gd name="T61" fmla="*/ 599372 h 4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389" h="436">
                <a:moveTo>
                  <a:pt x="45" y="73"/>
                </a:moveTo>
                <a:cubicBezTo>
                  <a:pt x="53" y="83"/>
                  <a:pt x="57" y="97"/>
                  <a:pt x="57" y="112"/>
                </a:cubicBezTo>
                <a:cubicBezTo>
                  <a:pt x="57" y="128"/>
                  <a:pt x="53" y="142"/>
                  <a:pt x="45" y="152"/>
                </a:cubicBezTo>
                <a:cubicBezTo>
                  <a:pt x="39" y="159"/>
                  <a:pt x="31" y="163"/>
                  <a:pt x="22" y="163"/>
                </a:cubicBezTo>
                <a:cubicBezTo>
                  <a:pt x="18" y="163"/>
                  <a:pt x="13" y="161"/>
                  <a:pt x="10" y="160"/>
                </a:cubicBezTo>
                <a:cubicBezTo>
                  <a:pt x="3" y="156"/>
                  <a:pt x="0" y="159"/>
                  <a:pt x="0" y="168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7"/>
                  <a:pt x="7" y="214"/>
                  <a:pt x="16" y="215"/>
                </a:cubicBezTo>
                <a:cubicBezTo>
                  <a:pt x="95" y="223"/>
                  <a:pt x="159" y="283"/>
                  <a:pt x="173" y="361"/>
                </a:cubicBezTo>
                <a:cubicBezTo>
                  <a:pt x="175" y="370"/>
                  <a:pt x="183" y="377"/>
                  <a:pt x="192" y="377"/>
                </a:cubicBezTo>
                <a:cubicBezTo>
                  <a:pt x="242" y="377"/>
                  <a:pt x="242" y="377"/>
                  <a:pt x="242" y="377"/>
                </a:cubicBezTo>
                <a:cubicBezTo>
                  <a:pt x="251" y="377"/>
                  <a:pt x="260" y="378"/>
                  <a:pt x="262" y="380"/>
                </a:cubicBezTo>
                <a:cubicBezTo>
                  <a:pt x="263" y="381"/>
                  <a:pt x="263" y="382"/>
                  <a:pt x="263" y="383"/>
                </a:cubicBezTo>
                <a:cubicBezTo>
                  <a:pt x="263" y="389"/>
                  <a:pt x="263" y="394"/>
                  <a:pt x="258" y="398"/>
                </a:cubicBezTo>
                <a:cubicBezTo>
                  <a:pt x="255" y="400"/>
                  <a:pt x="252" y="401"/>
                  <a:pt x="249" y="403"/>
                </a:cubicBezTo>
                <a:cubicBezTo>
                  <a:pt x="240" y="408"/>
                  <a:pt x="239" y="420"/>
                  <a:pt x="247" y="427"/>
                </a:cubicBezTo>
                <a:cubicBezTo>
                  <a:pt x="256" y="433"/>
                  <a:pt x="267" y="436"/>
                  <a:pt x="278" y="436"/>
                </a:cubicBezTo>
                <a:cubicBezTo>
                  <a:pt x="288" y="436"/>
                  <a:pt x="300" y="433"/>
                  <a:pt x="308" y="427"/>
                </a:cubicBezTo>
                <a:cubicBezTo>
                  <a:pt x="316" y="420"/>
                  <a:pt x="315" y="408"/>
                  <a:pt x="306" y="403"/>
                </a:cubicBezTo>
                <a:cubicBezTo>
                  <a:pt x="303" y="401"/>
                  <a:pt x="300" y="400"/>
                  <a:pt x="297" y="398"/>
                </a:cubicBezTo>
                <a:cubicBezTo>
                  <a:pt x="292" y="394"/>
                  <a:pt x="292" y="389"/>
                  <a:pt x="292" y="383"/>
                </a:cubicBezTo>
                <a:cubicBezTo>
                  <a:pt x="292" y="382"/>
                  <a:pt x="293" y="381"/>
                  <a:pt x="294" y="380"/>
                </a:cubicBezTo>
                <a:cubicBezTo>
                  <a:pt x="295" y="378"/>
                  <a:pt x="305" y="377"/>
                  <a:pt x="314" y="377"/>
                </a:cubicBezTo>
                <a:cubicBezTo>
                  <a:pt x="373" y="377"/>
                  <a:pt x="373" y="377"/>
                  <a:pt x="373" y="377"/>
                </a:cubicBezTo>
                <a:cubicBezTo>
                  <a:pt x="382" y="377"/>
                  <a:pt x="389" y="370"/>
                  <a:pt x="389" y="361"/>
                </a:cubicBezTo>
                <a:cubicBezTo>
                  <a:pt x="373" y="165"/>
                  <a:pt x="214" y="10"/>
                  <a:pt x="16" y="1"/>
                </a:cubicBezTo>
                <a:cubicBezTo>
                  <a:pt x="7" y="0"/>
                  <a:pt x="0" y="8"/>
                  <a:pt x="0" y="1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6"/>
                  <a:pt x="3" y="68"/>
                  <a:pt x="10" y="65"/>
                </a:cubicBezTo>
                <a:cubicBezTo>
                  <a:pt x="13" y="63"/>
                  <a:pt x="18" y="62"/>
                  <a:pt x="22" y="62"/>
                </a:cubicBezTo>
                <a:cubicBezTo>
                  <a:pt x="31" y="62"/>
                  <a:pt x="39" y="66"/>
                  <a:pt x="45" y="73"/>
                </a:cubicBezTo>
                <a:close/>
              </a:path>
            </a:pathLst>
          </a:custGeom>
          <a:solidFill>
            <a:srgbClr val="3186C7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13"/>
          <p:cNvSpPr/>
          <p:nvPr/>
        </p:nvSpPr>
        <p:spPr bwMode="auto">
          <a:xfrm>
            <a:off x="5925696" y="3549429"/>
            <a:ext cx="1946095" cy="1736381"/>
          </a:xfrm>
          <a:custGeom>
            <a:avLst/>
            <a:gdLst>
              <a:gd name="T0" fmla="*/ 2980441 w 436"/>
              <a:gd name="T1" fmla="*/ 369492 h 389"/>
              <a:gd name="T2" fmla="*/ 2660228 w 436"/>
              <a:gd name="T3" fmla="*/ 468023 h 389"/>
              <a:gd name="T4" fmla="*/ 2331805 w 436"/>
              <a:gd name="T5" fmla="*/ 369492 h 389"/>
              <a:gd name="T6" fmla="*/ 2241488 w 436"/>
              <a:gd name="T7" fmla="*/ 180640 h 389"/>
              <a:gd name="T8" fmla="*/ 2266120 w 436"/>
              <a:gd name="T9" fmla="*/ 82109 h 389"/>
              <a:gd name="T10" fmla="*/ 2200436 w 436"/>
              <a:gd name="T11" fmla="*/ 0 h 389"/>
              <a:gd name="T12" fmla="*/ 1954118 w 436"/>
              <a:gd name="T13" fmla="*/ 0 h 389"/>
              <a:gd name="T14" fmla="*/ 1814538 w 436"/>
              <a:gd name="T15" fmla="*/ 131375 h 389"/>
              <a:gd name="T16" fmla="*/ 615794 w 436"/>
              <a:gd name="T17" fmla="*/ 1420490 h 389"/>
              <a:gd name="T18" fmla="*/ 484424 w 436"/>
              <a:gd name="T19" fmla="*/ 1576498 h 389"/>
              <a:gd name="T20" fmla="*/ 484424 w 436"/>
              <a:gd name="T21" fmla="*/ 1987044 h 389"/>
              <a:gd name="T22" fmla="*/ 459792 w 436"/>
              <a:gd name="T23" fmla="*/ 2151262 h 389"/>
              <a:gd name="T24" fmla="*/ 435161 w 436"/>
              <a:gd name="T25" fmla="*/ 2159473 h 389"/>
              <a:gd name="T26" fmla="*/ 312002 w 436"/>
              <a:gd name="T27" fmla="*/ 2118419 h 389"/>
              <a:gd name="T28" fmla="*/ 270949 w 436"/>
              <a:gd name="T29" fmla="*/ 2044520 h 389"/>
              <a:gd name="T30" fmla="*/ 73895 w 436"/>
              <a:gd name="T31" fmla="*/ 2028099 h 389"/>
              <a:gd name="T32" fmla="*/ 0 w 436"/>
              <a:gd name="T33" fmla="*/ 2282637 h 389"/>
              <a:gd name="T34" fmla="*/ 73895 w 436"/>
              <a:gd name="T35" fmla="*/ 2528965 h 389"/>
              <a:gd name="T36" fmla="*/ 270949 w 436"/>
              <a:gd name="T37" fmla="*/ 2512543 h 389"/>
              <a:gd name="T38" fmla="*/ 312002 w 436"/>
              <a:gd name="T39" fmla="*/ 2438645 h 389"/>
              <a:gd name="T40" fmla="*/ 435161 w 436"/>
              <a:gd name="T41" fmla="*/ 2397590 h 389"/>
              <a:gd name="T42" fmla="*/ 459792 w 436"/>
              <a:gd name="T43" fmla="*/ 2414012 h 389"/>
              <a:gd name="T44" fmla="*/ 484424 w 436"/>
              <a:gd name="T45" fmla="*/ 2578231 h 389"/>
              <a:gd name="T46" fmla="*/ 484424 w 436"/>
              <a:gd name="T47" fmla="*/ 3062675 h 389"/>
              <a:gd name="T48" fmla="*/ 615794 w 436"/>
              <a:gd name="T49" fmla="*/ 3194050 h 389"/>
              <a:gd name="T50" fmla="*/ 3571602 w 436"/>
              <a:gd name="T51" fmla="*/ 131375 h 389"/>
              <a:gd name="T52" fmla="*/ 3440233 w 436"/>
              <a:gd name="T53" fmla="*/ 0 h 389"/>
              <a:gd name="T54" fmla="*/ 3111810 w 436"/>
              <a:gd name="T55" fmla="*/ 0 h 389"/>
              <a:gd name="T56" fmla="*/ 3046125 w 436"/>
              <a:gd name="T57" fmla="*/ 82109 h 389"/>
              <a:gd name="T58" fmla="*/ 3070757 w 436"/>
              <a:gd name="T59" fmla="*/ 180640 h 389"/>
              <a:gd name="T60" fmla="*/ 2980441 w 436"/>
              <a:gd name="T61" fmla="*/ 369492 h 38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36" h="389">
                <a:moveTo>
                  <a:pt x="363" y="45"/>
                </a:moveTo>
                <a:cubicBezTo>
                  <a:pt x="353" y="53"/>
                  <a:pt x="339" y="57"/>
                  <a:pt x="324" y="57"/>
                </a:cubicBezTo>
                <a:cubicBezTo>
                  <a:pt x="308" y="57"/>
                  <a:pt x="294" y="53"/>
                  <a:pt x="284" y="45"/>
                </a:cubicBezTo>
                <a:cubicBezTo>
                  <a:pt x="277" y="39"/>
                  <a:pt x="273" y="31"/>
                  <a:pt x="273" y="22"/>
                </a:cubicBezTo>
                <a:cubicBezTo>
                  <a:pt x="273" y="18"/>
                  <a:pt x="275" y="13"/>
                  <a:pt x="276" y="10"/>
                </a:cubicBezTo>
                <a:cubicBezTo>
                  <a:pt x="280" y="3"/>
                  <a:pt x="277" y="0"/>
                  <a:pt x="268" y="0"/>
                </a:cubicBezTo>
                <a:cubicBezTo>
                  <a:pt x="238" y="0"/>
                  <a:pt x="238" y="0"/>
                  <a:pt x="238" y="0"/>
                </a:cubicBezTo>
                <a:cubicBezTo>
                  <a:pt x="229" y="0"/>
                  <a:pt x="222" y="7"/>
                  <a:pt x="221" y="16"/>
                </a:cubicBezTo>
                <a:cubicBezTo>
                  <a:pt x="213" y="95"/>
                  <a:pt x="153" y="159"/>
                  <a:pt x="75" y="173"/>
                </a:cubicBezTo>
                <a:cubicBezTo>
                  <a:pt x="66" y="175"/>
                  <a:pt x="59" y="183"/>
                  <a:pt x="59" y="192"/>
                </a:cubicBezTo>
                <a:cubicBezTo>
                  <a:pt x="59" y="242"/>
                  <a:pt x="59" y="242"/>
                  <a:pt x="59" y="242"/>
                </a:cubicBezTo>
                <a:cubicBezTo>
                  <a:pt x="59" y="251"/>
                  <a:pt x="58" y="260"/>
                  <a:pt x="56" y="262"/>
                </a:cubicBezTo>
                <a:cubicBezTo>
                  <a:pt x="55" y="263"/>
                  <a:pt x="54" y="263"/>
                  <a:pt x="53" y="263"/>
                </a:cubicBezTo>
                <a:cubicBezTo>
                  <a:pt x="47" y="263"/>
                  <a:pt x="42" y="263"/>
                  <a:pt x="38" y="258"/>
                </a:cubicBezTo>
                <a:cubicBezTo>
                  <a:pt x="36" y="255"/>
                  <a:pt x="35" y="252"/>
                  <a:pt x="33" y="249"/>
                </a:cubicBezTo>
                <a:cubicBezTo>
                  <a:pt x="28" y="240"/>
                  <a:pt x="16" y="239"/>
                  <a:pt x="9" y="247"/>
                </a:cubicBezTo>
                <a:cubicBezTo>
                  <a:pt x="3" y="256"/>
                  <a:pt x="0" y="267"/>
                  <a:pt x="0" y="278"/>
                </a:cubicBezTo>
                <a:cubicBezTo>
                  <a:pt x="0" y="288"/>
                  <a:pt x="3" y="300"/>
                  <a:pt x="9" y="308"/>
                </a:cubicBezTo>
                <a:cubicBezTo>
                  <a:pt x="16" y="316"/>
                  <a:pt x="28" y="315"/>
                  <a:pt x="33" y="306"/>
                </a:cubicBezTo>
                <a:cubicBezTo>
                  <a:pt x="35" y="303"/>
                  <a:pt x="36" y="300"/>
                  <a:pt x="38" y="297"/>
                </a:cubicBezTo>
                <a:cubicBezTo>
                  <a:pt x="42" y="292"/>
                  <a:pt x="47" y="292"/>
                  <a:pt x="53" y="292"/>
                </a:cubicBezTo>
                <a:cubicBezTo>
                  <a:pt x="54" y="292"/>
                  <a:pt x="55" y="293"/>
                  <a:pt x="56" y="294"/>
                </a:cubicBezTo>
                <a:cubicBezTo>
                  <a:pt x="58" y="295"/>
                  <a:pt x="59" y="305"/>
                  <a:pt x="59" y="314"/>
                </a:cubicBezTo>
                <a:cubicBezTo>
                  <a:pt x="59" y="373"/>
                  <a:pt x="59" y="373"/>
                  <a:pt x="59" y="373"/>
                </a:cubicBezTo>
                <a:cubicBezTo>
                  <a:pt x="59" y="382"/>
                  <a:pt x="66" y="389"/>
                  <a:pt x="75" y="389"/>
                </a:cubicBezTo>
                <a:cubicBezTo>
                  <a:pt x="271" y="373"/>
                  <a:pt x="426" y="214"/>
                  <a:pt x="435" y="16"/>
                </a:cubicBezTo>
                <a:cubicBezTo>
                  <a:pt x="436" y="7"/>
                  <a:pt x="428" y="0"/>
                  <a:pt x="419" y="0"/>
                </a:cubicBezTo>
                <a:cubicBezTo>
                  <a:pt x="379" y="0"/>
                  <a:pt x="379" y="0"/>
                  <a:pt x="379" y="0"/>
                </a:cubicBezTo>
                <a:cubicBezTo>
                  <a:pt x="370" y="0"/>
                  <a:pt x="368" y="3"/>
                  <a:pt x="371" y="10"/>
                </a:cubicBezTo>
                <a:cubicBezTo>
                  <a:pt x="373" y="13"/>
                  <a:pt x="374" y="18"/>
                  <a:pt x="374" y="22"/>
                </a:cubicBezTo>
                <a:cubicBezTo>
                  <a:pt x="374" y="31"/>
                  <a:pt x="370" y="39"/>
                  <a:pt x="363" y="45"/>
                </a:cubicBezTo>
                <a:close/>
              </a:path>
            </a:pathLst>
          </a:custGeom>
          <a:solidFill>
            <a:srgbClr val="3186C7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1"/>
          <p:cNvSpPr txBox="1">
            <a:spLocks noChangeArrowheads="1"/>
          </p:cNvSpPr>
          <p:nvPr/>
        </p:nvSpPr>
        <p:spPr bwMode="auto">
          <a:xfrm>
            <a:off x="943171" y="2117381"/>
            <a:ext cx="314896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）对对象和对象组合的统一的处理方式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简化了客户端的代码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515620" y="3439847"/>
            <a:ext cx="3195320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（2）可以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随意增加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新类型的composite和leaf的类。</a:t>
            </a:r>
          </a:p>
        </p:txBody>
      </p:sp>
      <p:sp>
        <p:nvSpPr>
          <p:cNvPr id="25" name="1"/>
          <p:cNvSpPr txBox="1">
            <a:spLocks noChangeArrowheads="1"/>
          </p:cNvSpPr>
          <p:nvPr/>
        </p:nvSpPr>
        <p:spPr bwMode="auto">
          <a:xfrm>
            <a:off x="7867650" y="1979295"/>
            <a:ext cx="4057650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（1）使用组合模式会引入更多的类和对象，增加了系统的复杂性。</a:t>
            </a:r>
          </a:p>
        </p:txBody>
      </p:sp>
      <p:sp>
        <p:nvSpPr>
          <p:cNvPr id="27" name="1"/>
          <p:cNvSpPr txBox="1">
            <a:spLocks noChangeArrowheads="1"/>
          </p:cNvSpPr>
          <p:nvPr/>
        </p:nvSpPr>
        <p:spPr bwMode="auto">
          <a:xfrm>
            <a:off x="8266430" y="2999740"/>
            <a:ext cx="3837940" cy="1049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）在使用组合模式时，其叶子和树枝的声明都是实现类，而不是接口，违反了依赖倒置原则。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汉仪细等线简" panose="02010609000101010101" pitchFamily="49" charset="-122"/>
              <a:ea typeface="汉仪细等线简" panose="02010609000101010101" pitchFamily="49" charset="-122"/>
              <a:cs typeface="+mn-ea"/>
              <a:sym typeface="+mn-ea"/>
            </a:endParaRPr>
          </a:p>
        </p:txBody>
      </p:sp>
      <p:sp>
        <p:nvSpPr>
          <p:cNvPr id="70" name="Freeform 99"/>
          <p:cNvSpPr>
            <a:spLocks noEditPoints="1"/>
          </p:cNvSpPr>
          <p:nvPr/>
        </p:nvSpPr>
        <p:spPr bwMode="auto">
          <a:xfrm>
            <a:off x="6753023" y="4338339"/>
            <a:ext cx="482365" cy="313657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reeform 100"/>
          <p:cNvSpPr>
            <a:spLocks noEditPoints="1"/>
          </p:cNvSpPr>
          <p:nvPr/>
        </p:nvSpPr>
        <p:spPr bwMode="auto">
          <a:xfrm>
            <a:off x="4954969" y="4201726"/>
            <a:ext cx="468109" cy="477613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reeform 101"/>
          <p:cNvSpPr>
            <a:spLocks noEditPoints="1"/>
          </p:cNvSpPr>
          <p:nvPr/>
        </p:nvSpPr>
        <p:spPr bwMode="auto">
          <a:xfrm>
            <a:off x="4954729" y="2521899"/>
            <a:ext cx="420586" cy="411082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reeform 102"/>
          <p:cNvSpPr>
            <a:spLocks noEditPoints="1"/>
          </p:cNvSpPr>
          <p:nvPr/>
        </p:nvSpPr>
        <p:spPr bwMode="auto">
          <a:xfrm>
            <a:off x="6919039" y="2521899"/>
            <a:ext cx="394449" cy="477615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113280" y="1393825"/>
            <a:ext cx="14916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优点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439275" y="1393825"/>
            <a:ext cx="10648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缺点</a:t>
            </a:r>
          </a:p>
        </p:txBody>
      </p:sp>
      <p:sp>
        <p:nvSpPr>
          <p:cNvPr id="3" name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50140" y="4825400"/>
            <a:ext cx="357187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（3）递归操作简化了对复杂结构的处理，可以递归组合成任意复杂的对象</a:t>
            </a:r>
          </a:p>
        </p:txBody>
      </p:sp>
      <p:sp>
        <p:nvSpPr>
          <p:cNvPr id="10" name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341995" y="4526915"/>
            <a:ext cx="3458845" cy="3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）递归调用可能会导致性能下降。</a:t>
            </a:r>
          </a:p>
        </p:txBody>
      </p:sp>
      <p:sp>
        <p:nvSpPr>
          <p:cNvPr id="11" name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459345" y="5469255"/>
            <a:ext cx="4202430" cy="74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ea"/>
              </a:rPr>
              <a:t>）如果需要确定某个组件是特殊组织，然后针对它做特殊的操作，就需要在运行时判断。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136015" y="521335"/>
            <a:ext cx="50476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使用场景</a:t>
            </a:r>
            <a:r>
              <a:rPr lang="zh-CN" altLang="en-US" sz="20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（概念、理论上）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9763" y="447034"/>
            <a:ext cx="659330" cy="6333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500" y="1918998"/>
            <a:ext cx="5297429" cy="497266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51535" y="4381500"/>
            <a:ext cx="3117215" cy="2025650"/>
          </a:xfrm>
          <a:prstGeom prst="roundRect">
            <a:avLst>
              <a:gd name="adj" fmla="val 6225"/>
            </a:avLst>
          </a:prstGeom>
          <a:solidFill>
            <a:srgbClr val="A6D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82015" y="1783080"/>
            <a:ext cx="3117215" cy="1933575"/>
          </a:xfrm>
          <a:prstGeom prst="roundRect">
            <a:avLst>
              <a:gd name="adj" fmla="val 6225"/>
            </a:avLst>
          </a:prstGeom>
          <a:solidFill>
            <a:srgbClr val="A6D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622925" y="1783715"/>
            <a:ext cx="6155055" cy="1933575"/>
          </a:xfrm>
          <a:prstGeom prst="roundRect">
            <a:avLst>
              <a:gd name="adj" fmla="val 6225"/>
            </a:avLst>
          </a:prstGeom>
          <a:solidFill>
            <a:srgbClr val="A6D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1095375" y="4773295"/>
            <a:ext cx="2637790" cy="123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当你要以</a:t>
            </a:r>
            <a:r>
              <a:rPr lang="zh-CN" altLang="en-US" sz="2000" b="1" dirty="0"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统一的方式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操作单个对象和由这些对象组成的组合对象的时候。</a:t>
            </a:r>
          </a:p>
        </p:txBody>
      </p:sp>
      <p:sp>
        <p:nvSpPr>
          <p:cNvPr id="24" name="1"/>
          <p:cNvSpPr txBox="1">
            <a:spLocks noChangeArrowheads="1"/>
          </p:cNvSpPr>
          <p:nvPr/>
        </p:nvSpPr>
        <p:spPr bwMode="auto">
          <a:xfrm>
            <a:off x="5913755" y="2033270"/>
            <a:ext cx="561911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Java Swing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Swing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是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Java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的一套丰富的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GUI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组件库。在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Swing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中，有许多组件，如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JPanel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JButton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JCheckbox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JTextfield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等等。这些组件可以被组合起来，构建出复杂的用户界面。例如，一个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JPanel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可以包含其他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JPanel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JButton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JCheckbox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等组件。</a:t>
            </a:r>
          </a:p>
        </p:txBody>
      </p:sp>
      <p:sp>
        <p:nvSpPr>
          <p:cNvPr id="26" name="1"/>
          <p:cNvSpPr txBox="1">
            <a:spLocks noChangeArrowheads="1"/>
          </p:cNvSpPr>
          <p:nvPr/>
        </p:nvSpPr>
        <p:spPr bwMode="auto">
          <a:xfrm>
            <a:off x="1123315" y="2083435"/>
            <a:ext cx="2595245" cy="123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Tx/>
              <a:buSzTx/>
              <a:buFont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当你的程序结构有类似树一样的</a:t>
            </a:r>
            <a:r>
              <a:rPr lang="zh-CN" altLang="en-US" sz="2000" b="1" dirty="0"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层级关系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时，例如文件系统，视图树，公司组织架构等。</a:t>
            </a:r>
          </a:p>
        </p:txBody>
      </p:sp>
      <p:pic>
        <p:nvPicPr>
          <p:cNvPr id="21" name="图片 20" descr="3b31393532353333363bd0f2bac531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895" y="1341120"/>
            <a:ext cx="742950" cy="742950"/>
          </a:xfrm>
          <a:prstGeom prst="rect">
            <a:avLst/>
          </a:prstGeom>
        </p:spPr>
      </p:pic>
      <p:sp>
        <p:nvSpPr>
          <p:cNvPr id="28" name="圆角矩形 27"/>
          <p:cNvSpPr/>
          <p:nvPr>
            <p:custDataLst>
              <p:tags r:id="rId1"/>
            </p:custDataLst>
          </p:nvPr>
        </p:nvSpPr>
        <p:spPr>
          <a:xfrm>
            <a:off x="5676900" y="4381500"/>
            <a:ext cx="6100445" cy="2016760"/>
          </a:xfrm>
          <a:prstGeom prst="roundRect">
            <a:avLst>
              <a:gd name="adj" fmla="val 6225"/>
            </a:avLst>
          </a:prstGeom>
          <a:solidFill>
            <a:srgbClr val="A6D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55995" y="4594860"/>
            <a:ext cx="5478780" cy="166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Java Servlet API：Java Servlet API是用于开发Web应用程序的标准Java API之一。在Servlet API中，HttpServletRequest和HttpServletResponse可以被认为是叶节点，而Filter和Servlet可以被认为是组合节点。Filter和Servlet可以组合成过滤器链（Filter Chain），形成一个处理请求的层次结构。</a:t>
            </a:r>
          </a:p>
        </p:txBody>
      </p:sp>
      <p:pic>
        <p:nvPicPr>
          <p:cNvPr id="37" name="图片 36" descr="3b31393532353530373bd0f2bac532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920" y="3938905"/>
            <a:ext cx="743585" cy="7435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256020" y="525145"/>
            <a:ext cx="17614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应用场景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09768" y="450844"/>
            <a:ext cx="659330" cy="633340"/>
          </a:xfrm>
          <a:prstGeom prst="rect">
            <a:avLst/>
          </a:prstGeom>
        </p:spPr>
      </p:pic>
      <p:pic>
        <p:nvPicPr>
          <p:cNvPr id="6" name="图片 5" descr="3b31393532353333363bd0f2bac5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14950" y="1340485"/>
            <a:ext cx="742950" cy="742950"/>
          </a:xfrm>
          <a:prstGeom prst="rect">
            <a:avLst/>
          </a:prstGeom>
        </p:spPr>
      </p:pic>
      <p:pic>
        <p:nvPicPr>
          <p:cNvPr id="8" name="图片 7" descr="3b31393532353530373bd0f2bac5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71465" y="3938905"/>
            <a:ext cx="743585" cy="743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" y="-9525"/>
            <a:ext cx="1218961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b="4595"/>
          <a:stretch>
            <a:fillRect/>
          </a:stretch>
        </p:blipFill>
        <p:spPr>
          <a:xfrm>
            <a:off x="0" y="-9728"/>
            <a:ext cx="4059511" cy="68677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65"/>
          <a:stretch>
            <a:fillRect/>
          </a:stretch>
        </p:blipFill>
        <p:spPr>
          <a:xfrm>
            <a:off x="5495805" y="-9728"/>
            <a:ext cx="669619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3672"/>
            <a:ext cx="4216400" cy="4050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4991" y="3261723"/>
            <a:ext cx="6316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组合模式：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基于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JavaFX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框架的组合模式简介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  <a:sym typeface="+mn-ea"/>
            </a:endParaRPr>
          </a:p>
        </p:txBody>
      </p:sp>
      <p:sp>
        <p:nvSpPr>
          <p:cNvPr id="12" name="PA_文本框 2"/>
          <p:cNvSpPr txBox="1"/>
          <p:nvPr>
            <p:custDataLst>
              <p:tags r:id="rId1"/>
            </p:custDataLst>
          </p:nvPr>
        </p:nvSpPr>
        <p:spPr>
          <a:xfrm>
            <a:off x="653458" y="1824981"/>
            <a:ext cx="6969749" cy="1322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0">
                <a:solidFill>
                  <a:schemeClr val="accent1">
                    <a:lumMod val="7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感谢观看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91913" y="4493693"/>
            <a:ext cx="2088330" cy="368916"/>
          </a:xfrm>
          <a:prstGeom prst="roundRect">
            <a:avLst>
              <a:gd name="adj" fmla="val 50000"/>
            </a:avLst>
          </a:prstGeom>
          <a:solidFill>
            <a:srgbClr val="24629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629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0155" y="4521588"/>
            <a:ext cx="177404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Arial" panose="020B0604020202020204" pitchFamily="34" charset="0"/>
                <a:sym typeface="+mn-lt"/>
              </a:rPr>
              <a:t>汇报人：吴可非</a:t>
            </a:r>
          </a:p>
        </p:txBody>
      </p:sp>
      <p:sp>
        <p:nvSpPr>
          <p:cNvPr id="19" name="矩形 18"/>
          <p:cNvSpPr/>
          <p:nvPr/>
        </p:nvSpPr>
        <p:spPr>
          <a:xfrm>
            <a:off x="848283" y="5726742"/>
            <a:ext cx="353493" cy="45719"/>
          </a:xfrm>
          <a:prstGeom prst="rect">
            <a:avLst/>
          </a:prstGeom>
          <a:solidFill>
            <a:srgbClr val="2462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21"/>
          <p:cNvSpPr/>
          <p:nvPr>
            <p:custDataLst>
              <p:tags r:id="rId2"/>
            </p:custDataLst>
          </p:nvPr>
        </p:nvSpPr>
        <p:spPr>
          <a:xfrm>
            <a:off x="11086465" y="137160"/>
            <a:ext cx="875665" cy="861695"/>
          </a:xfrm>
          <a:custGeom>
            <a:avLst/>
            <a:gdLst/>
            <a:ahLst/>
            <a:cxnLst/>
            <a:rect l="l" t="t" r="r" b="b"/>
            <a:pathLst>
              <a:path w="1217507" h="1197383">
                <a:moveTo>
                  <a:pt x="0" y="0"/>
                </a:moveTo>
                <a:lnTo>
                  <a:pt x="1217507" y="0"/>
                </a:lnTo>
                <a:lnTo>
                  <a:pt x="1217507" y="1197382"/>
                </a:lnTo>
                <a:lnTo>
                  <a:pt x="0" y="11973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28575" cmpd="sng">
            <a:noFill/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/>
          <p:nvPr>
            <p:custDataLst>
              <p:tags r:id="rId3"/>
            </p:custDataLst>
          </p:nvPr>
        </p:nvSpPr>
        <p:spPr>
          <a:xfrm>
            <a:off x="10158730" y="1085215"/>
            <a:ext cx="1803400" cy="368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1200" b="1" spc="79">
                <a:solidFill>
                  <a:srgbClr val="77A5FE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同济大学软件学院</a:t>
            </a:r>
          </a:p>
          <a:p>
            <a:pPr algn="r">
              <a:lnSpc>
                <a:spcPct val="100000"/>
              </a:lnSpc>
            </a:pPr>
            <a:r>
              <a:rPr lang="zh-CN" altLang="en-US" sz="1200" b="1" spc="79">
                <a:solidFill>
                  <a:srgbClr val="77A5FE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软件设计模式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3"/>
          <a:stretch>
            <a:fillRect/>
          </a:stretch>
        </p:blipFill>
        <p:spPr>
          <a:xfrm>
            <a:off x="0" y="0"/>
            <a:ext cx="5397163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3343" y="1403900"/>
            <a:ext cx="4216400" cy="405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" r="60115" b="13030"/>
          <a:stretch>
            <a:fillRect/>
          </a:stretch>
        </p:blipFill>
        <p:spPr>
          <a:xfrm rot="2130046">
            <a:off x="8038678" y="895653"/>
            <a:ext cx="4935063" cy="8153074"/>
          </a:xfrm>
          <a:custGeom>
            <a:avLst/>
            <a:gdLst>
              <a:gd name="connsiteX0" fmla="*/ 0 w 4935063"/>
              <a:gd name="connsiteY0" fmla="*/ 1162990 h 8153074"/>
              <a:gd name="connsiteX1" fmla="*/ 1630406 w 4935063"/>
              <a:gd name="connsiteY1" fmla="*/ 0 h 8153074"/>
              <a:gd name="connsiteX2" fmla="*/ 4935063 w 4935063"/>
              <a:gd name="connsiteY2" fmla="*/ 4632828 h 8153074"/>
              <a:gd name="connsiteX3" fmla="*/ 0 w 4935063"/>
              <a:gd name="connsiteY3" fmla="*/ 8153074 h 815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5063" h="8153074">
                <a:moveTo>
                  <a:pt x="0" y="1162990"/>
                </a:moveTo>
                <a:lnTo>
                  <a:pt x="1630406" y="0"/>
                </a:lnTo>
                <a:lnTo>
                  <a:pt x="4935063" y="4632828"/>
                </a:lnTo>
                <a:lnTo>
                  <a:pt x="0" y="8153074"/>
                </a:lnTo>
                <a:close/>
              </a:path>
            </a:pathLst>
          </a:custGeom>
        </p:spPr>
      </p:pic>
      <p:sp>
        <p:nvSpPr>
          <p:cNvPr id="8" name="文本框 32"/>
          <p:cNvSpPr txBox="1"/>
          <p:nvPr/>
        </p:nvSpPr>
        <p:spPr>
          <a:xfrm>
            <a:off x="2096614" y="3610032"/>
            <a:ext cx="1369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600" dirty="0">
                <a:solidFill>
                  <a:srgbClr val="246290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  <a:cs typeface="Arial" panose="020B0604020202020204" pitchFamily="34" charset="0"/>
                <a:sym typeface="+mn-lt"/>
              </a:rPr>
              <a:t>CONTENTS</a:t>
            </a:r>
          </a:p>
        </p:txBody>
      </p:sp>
      <p:sp>
        <p:nvSpPr>
          <p:cNvPr id="9" name="PA_文本框 2"/>
          <p:cNvSpPr txBox="1"/>
          <p:nvPr/>
        </p:nvSpPr>
        <p:spPr>
          <a:xfrm>
            <a:off x="1882025" y="2756257"/>
            <a:ext cx="1842399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b="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目录</a:t>
            </a:r>
            <a:endParaRPr lang="en-US" sz="5400" b="0" dirty="0">
              <a:solidFill>
                <a:srgbClr val="24629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07990" y="714375"/>
            <a:ext cx="4956810" cy="922020"/>
            <a:chOff x="8674" y="1125"/>
            <a:chExt cx="7806" cy="1452"/>
          </a:xfrm>
        </p:grpSpPr>
        <p:sp>
          <p:nvSpPr>
            <p:cNvPr id="10" name="文本框 9"/>
            <p:cNvSpPr txBox="1"/>
            <p:nvPr/>
          </p:nvSpPr>
          <p:spPr>
            <a:xfrm>
              <a:off x="10865" y="1232"/>
              <a:ext cx="501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zh-CN" altLang="en-US" sz="2800" noProof="0" dirty="0">
                  <a:solidFill>
                    <a:srgbClr val="246290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+mn-ea"/>
                </a:rPr>
                <a:t>组合模式简介</a:t>
              </a:r>
              <a:endPara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674" y="1125"/>
              <a:ext cx="235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+mn-ea"/>
                  <a:sym typeface="+mn-lt"/>
                </a:rPr>
                <a:t>1 </a:t>
              </a:r>
              <a:r>
                <a:rPr lang="en-US" altLang="zh-CN" sz="5400" dirty="0">
                  <a:solidFill>
                    <a:srgbClr val="246290"/>
                  </a:solidFill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+mn-ea"/>
                  <a:sym typeface="+mn-lt"/>
                </a:rPr>
                <a:t>/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899" y="1899"/>
              <a:ext cx="5581" cy="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Arial" panose="020B0604020202020204" pitchFamily="34" charset="0"/>
                  <a:sym typeface="+mn-lt"/>
                </a:rPr>
                <a:t>Introduction to the </a:t>
              </a:r>
              <a:r>
                <a:rPr lang="en-US" altLang="zh-CN" sz="140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Arial" panose="020B0604020202020204" pitchFamily="34" charset="0"/>
                  <a:sym typeface="+mn-lt"/>
                </a:rPr>
                <a:t>Composite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Arial" panose="020B0604020202020204" pitchFamily="34" charset="0"/>
                  <a:sym typeface="+mn-lt"/>
                </a:rPr>
                <a:t>Pattern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507990" y="1887855"/>
            <a:ext cx="6479540" cy="1383665"/>
            <a:chOff x="8674" y="2973"/>
            <a:chExt cx="10204" cy="2179"/>
          </a:xfrm>
        </p:grpSpPr>
        <p:sp>
          <p:nvSpPr>
            <p:cNvPr id="13" name="文本框 12"/>
            <p:cNvSpPr txBox="1"/>
            <p:nvPr/>
          </p:nvSpPr>
          <p:spPr>
            <a:xfrm>
              <a:off x="10899" y="2973"/>
              <a:ext cx="6028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800" noProof="0" dirty="0">
                  <a:solidFill>
                    <a:srgbClr val="246290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+mn-lt"/>
                </a:rPr>
                <a:t>JavaFX</a:t>
              </a:r>
              <a:r>
                <a:rPr lang="zh-CN" altLang="en-US" sz="2800" noProof="0" dirty="0">
                  <a:solidFill>
                    <a:srgbClr val="246290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+mn-lt"/>
                </a:rPr>
                <a:t>框架中组合模式的应用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74" y="3085"/>
              <a:ext cx="235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+mn-ea"/>
                  <a:sym typeface="+mn-lt"/>
                </a:rPr>
                <a:t>2 /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899" y="4398"/>
              <a:ext cx="7979" cy="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rgbClr val="246290"/>
                  </a:solidFill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Arial" panose="020B0604020202020204" pitchFamily="34" charset="0"/>
                  <a:sym typeface="+mn-lt"/>
                </a:rPr>
                <a:t>Application of </a:t>
              </a:r>
              <a:r>
                <a:rPr lang="en-US" altLang="zh-CN" sz="140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Arial" panose="020B0604020202020204" pitchFamily="34" charset="0"/>
                  <a:sym typeface="+mn-lt"/>
                </a:rPr>
                <a:t>Composite Pattern </a:t>
              </a:r>
              <a:r>
                <a:rPr lang="en-US" altLang="zh-CN" sz="1400" dirty="0">
                  <a:solidFill>
                    <a:srgbClr val="246290"/>
                  </a:solidFill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Arial" panose="020B0604020202020204" pitchFamily="34" charset="0"/>
                  <a:sym typeface="+mn-lt"/>
                </a:rPr>
                <a:t>in JavaFX framework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508278" y="3203285"/>
            <a:ext cx="5324187" cy="1286123"/>
            <a:chOff x="8689" y="5163"/>
            <a:chExt cx="8385" cy="2025"/>
          </a:xfrm>
        </p:grpSpPr>
        <p:sp>
          <p:nvSpPr>
            <p:cNvPr id="16" name="文本框 15"/>
            <p:cNvSpPr txBox="1"/>
            <p:nvPr/>
          </p:nvSpPr>
          <p:spPr>
            <a:xfrm>
              <a:off x="10880" y="5270"/>
              <a:ext cx="5984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2800" noProof="0" dirty="0">
                  <a:solidFill>
                    <a:srgbClr val="246290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+mn-ea"/>
                </a:rPr>
                <a:t>与“观察者模式”组合</a:t>
              </a:r>
              <a:r>
                <a:rPr lang="zh-CN" altLang="en-US" sz="2800" noProof="0" dirty="0">
                  <a:solidFill>
                    <a:srgbClr val="246290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+mn-ea"/>
                </a:rPr>
                <a:t>使用</a:t>
              </a:r>
              <a:endParaRPr kumimoji="0" lang="zh-CN" altLang="en-US" sz="2800" i="0" u="none" strike="noStrike" kern="1200" cap="none" spc="0" normalizeH="0" baseline="0" noProof="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689" y="5163"/>
              <a:ext cx="235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+mn-ea"/>
                  <a:sym typeface="+mn-lt"/>
                </a:rPr>
                <a:t>3 /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914" y="6705"/>
              <a:ext cx="6160" cy="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140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Arial" panose="020B0604020202020204" pitchFamily="34" charset="0"/>
                  <a:sym typeface="+mn-lt"/>
                </a:rPr>
                <a:t>Used in combination with Observer</a:t>
              </a:r>
              <a:r>
                <a:rPr lang="en-US" altLang="zh-CN" sz="140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zh-CN" altLang="en-US" sz="140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Arial" panose="020B0604020202020204" pitchFamily="34" charset="0"/>
                  <a:sym typeface="+mn-lt"/>
                </a:rPr>
                <a:t>Pattern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507990" y="4765040"/>
            <a:ext cx="6184900" cy="1443990"/>
            <a:chOff x="8674" y="1125"/>
            <a:chExt cx="9740" cy="2274"/>
          </a:xfrm>
        </p:grpSpPr>
        <p:sp>
          <p:nvSpPr>
            <p:cNvPr id="27" name="文本框 26"/>
            <p:cNvSpPr txBox="1"/>
            <p:nvPr>
              <p:custDataLst>
                <p:tags r:id="rId1"/>
              </p:custDataLst>
            </p:nvPr>
          </p:nvSpPr>
          <p:spPr>
            <a:xfrm>
              <a:off x="10865" y="1232"/>
              <a:ext cx="5343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zh-CN" altLang="en-US" sz="2800" noProof="0" dirty="0">
                  <a:solidFill>
                    <a:srgbClr val="246290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+mn-ea"/>
                </a:rPr>
                <a:t>组合模式应用场景</a:t>
              </a: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zh-CN" altLang="en-US" sz="2800" noProof="0" dirty="0">
                  <a:solidFill>
                    <a:srgbClr val="246290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  <a:cs typeface="+mn-ea"/>
                  <a:sym typeface="+mn-ea"/>
                </a:rPr>
                <a:t>及优缺点</a:t>
              </a:r>
              <a:endPara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"/>
              </p:custDataLst>
            </p:nvPr>
          </p:nvSpPr>
          <p:spPr>
            <a:xfrm>
              <a:off x="8674" y="1125"/>
              <a:ext cx="235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+mn-ea"/>
                  <a:sym typeface="+mn-lt"/>
                </a:rPr>
                <a:t>4 </a:t>
              </a:r>
              <a:r>
                <a:rPr lang="en-US" altLang="zh-CN" sz="5400" dirty="0">
                  <a:solidFill>
                    <a:srgbClr val="246290"/>
                  </a:solidFill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+mn-ea"/>
                  <a:sym typeface="+mn-lt"/>
                </a:rPr>
                <a:t>/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3"/>
              </p:custDataLst>
            </p:nvPr>
          </p:nvSpPr>
          <p:spPr>
            <a:xfrm>
              <a:off x="10769" y="2577"/>
              <a:ext cx="764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Arial" panose="020B0604020202020204" pitchFamily="34" charset="0"/>
                  <a:sym typeface="+mn-lt"/>
                </a:rPr>
                <a:t>Composite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46290"/>
                  </a:solidFill>
                  <a:effectLst/>
                  <a:uLnTx/>
                  <a:uFillTx/>
                  <a:latin typeface="汉仪铁线黑-65简" panose="00020600040101010101" pitchFamily="18" charset="-122"/>
                  <a:ea typeface="汉仪铁线黑-65简" panose="00020600040101010101" pitchFamily="18" charset="-122"/>
                  <a:cs typeface="Arial" panose="020B0604020202020204" pitchFamily="34" charset="0"/>
                  <a:sym typeface="+mn-lt"/>
                </a:rPr>
                <a:t>Pattern Application Scenarios and Advantages and Disadvantages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b="4595"/>
          <a:stretch>
            <a:fillRect/>
          </a:stretch>
        </p:blipFill>
        <p:spPr>
          <a:xfrm>
            <a:off x="0" y="-9728"/>
            <a:ext cx="4059511" cy="68677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65"/>
          <a:stretch>
            <a:fillRect/>
          </a:stretch>
        </p:blipFill>
        <p:spPr>
          <a:xfrm>
            <a:off x="5495805" y="-9728"/>
            <a:ext cx="669619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3672"/>
            <a:ext cx="4216400" cy="4050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9290" y="3507105"/>
            <a:ext cx="4455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246290"/>
                </a:solidFill>
                <a:effectLst/>
                <a:uLnTx/>
                <a:uFillTx/>
                <a:latin typeface="汉仪铁线黑-65简" panose="00020600040101010101" pitchFamily="18" charset="-122"/>
                <a:ea typeface="汉仪铁线黑-65简" panose="00020600040101010101" pitchFamily="18" charset="-122"/>
                <a:cs typeface="Arial" panose="020B0604020202020204" pitchFamily="34" charset="0"/>
                <a:sym typeface="+mn-lt"/>
              </a:rPr>
              <a:t>Introduction to the Composite Pattern</a:t>
            </a:r>
            <a:endParaRPr lang="en-US" altLang="zh-CN" sz="1600" dirty="0">
              <a:solidFill>
                <a:srgbClr val="47648F"/>
              </a:solidFill>
              <a:latin typeface="汉仪铁线黑-65简" panose="00020600040101010101" pitchFamily="18" charset="-122"/>
              <a:ea typeface="汉仪铁线黑-65简" panose="00020600040101010101" pitchFamily="18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PA_文本框 2"/>
          <p:cNvSpPr txBox="1"/>
          <p:nvPr>
            <p:custDataLst>
              <p:tags r:id="rId1"/>
            </p:custDataLst>
          </p:nvPr>
        </p:nvSpPr>
        <p:spPr>
          <a:xfrm>
            <a:off x="607695" y="2395220"/>
            <a:ext cx="5307330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组合模式简介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246290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91913" y="4493693"/>
            <a:ext cx="2088330" cy="368916"/>
          </a:xfrm>
          <a:prstGeom prst="roundRect">
            <a:avLst>
              <a:gd name="adj" fmla="val 50000"/>
            </a:avLst>
          </a:prstGeom>
          <a:solidFill>
            <a:srgbClr val="24629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629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0155" y="4521588"/>
            <a:ext cx="1774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Arial" panose="020B0604020202020204" pitchFamily="34" charset="0"/>
                <a:sym typeface="+mn-lt"/>
              </a:rPr>
              <a:t>PART.01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36015" y="521335"/>
            <a:ext cx="332422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组合模式简介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9763" y="447034"/>
            <a:ext cx="659330" cy="6333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571" y="1885338"/>
            <a:ext cx="5297429" cy="49726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990" y="1321435"/>
            <a:ext cx="6490970" cy="2703830"/>
          </a:xfrm>
          <a:prstGeom prst="rect">
            <a:avLst/>
          </a:prstGeom>
          <a:solidFill>
            <a:srgbClr val="3186C7"/>
          </a:solidFill>
          <a:ln w="762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1"/>
          <p:cNvSpPr txBox="1">
            <a:spLocks noChangeArrowheads="1"/>
          </p:cNvSpPr>
          <p:nvPr/>
        </p:nvSpPr>
        <p:spPr bwMode="auto">
          <a:xfrm>
            <a:off x="611391" y="1607590"/>
            <a:ext cx="1875946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组合模式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7" name="1"/>
          <p:cNvSpPr txBox="1">
            <a:spLocks noChangeArrowheads="1"/>
          </p:cNvSpPr>
          <p:nvPr/>
        </p:nvSpPr>
        <p:spPr bwMode="auto">
          <a:xfrm>
            <a:off x="611505" y="2202815"/>
            <a:ext cx="564705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zh-CN" altLang="en-US" sz="1600" i="0" u="none" strike="noStrike" cap="none" spc="0" normalizeH="0" baseline="0" dirty="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定义：组合模式是结构型的设计模式，它允许以相同的方式处理单个对象和对象的组合体。</a:t>
            </a:r>
          </a:p>
        </p:txBody>
      </p:sp>
      <p:sp>
        <p:nvSpPr>
          <p:cNvPr id="3" name="1"/>
          <p:cNvSpPr txBox="1">
            <a:spLocks noChangeArrowheads="1"/>
          </p:cNvSpPr>
          <p:nvPr/>
        </p:nvSpPr>
        <p:spPr bwMode="auto">
          <a:xfrm>
            <a:off x="502920" y="4179570"/>
            <a:ext cx="5755005" cy="19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zh-CN" altLang="en-US" sz="2000" b="1" i="0" u="none" strike="noStrike" cap="none" spc="0" normalizeH="0" baseline="0" dirty="0">
                <a:solidFill>
                  <a:srgbClr val="0070C0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组合模式共有3组成部分：</a:t>
            </a:r>
            <a:endParaRPr kumimoji="0" lang="zh-CN" altLang="en-US" b="1" i="0" u="none" strike="noStrike" cap="none" spc="0" normalizeH="0" baseline="0" dirty="0">
              <a:solidFill>
                <a:srgbClr val="0070C0"/>
              </a:solidFill>
              <a:latin typeface="汉仪细等线简" panose="02010609000101010101" pitchFamily="49" charset="-122"/>
              <a:ea typeface="汉仪细等线简" panose="02010609000101010101" pitchFamily="49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i="0" u="none" strike="noStrike" cap="none" spc="0" normalizeH="0" baseline="0" dirty="0">
                <a:solidFill>
                  <a:schemeClr val="tx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（1）</a:t>
            </a:r>
            <a:r>
              <a:rPr kumimoji="0" lang="zh-CN" altLang="en-US" sz="1400" b="1" i="0" u="none" strike="noStrike" cap="none" spc="0" normalizeH="0" baseline="0" dirty="0">
                <a:solidFill>
                  <a:srgbClr val="FF0000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Component</a:t>
            </a:r>
            <a:r>
              <a:rPr kumimoji="0" lang="zh-CN" altLang="en-US" sz="1400" i="0" u="none" strike="noStrike" cap="none" spc="0" normalizeH="0" baseline="0" dirty="0">
                <a:solidFill>
                  <a:srgbClr val="FF0000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（组件）</a:t>
            </a:r>
            <a:r>
              <a:rPr kumimoji="0" lang="zh-CN" altLang="en-US" sz="1400" i="0" u="none" strike="noStrike" cap="none" spc="0" normalizeH="0" baseline="0" dirty="0">
                <a:solidFill>
                  <a:schemeClr val="tx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，定义组合中对象和对象组合的共同接口。它可以是抽象类或接口，声明了在组合中可以进行的操作。</a:t>
            </a: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i="0" u="none" strike="noStrike" cap="none" spc="0" normalizeH="0" baseline="0" dirty="0">
                <a:solidFill>
                  <a:schemeClr val="tx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（2）</a:t>
            </a:r>
            <a:r>
              <a:rPr kumimoji="0" lang="zh-CN" altLang="en-US" sz="1400" b="1" i="0" u="none" strike="noStrike" cap="none" spc="0" normalizeH="0" baseline="0" dirty="0">
                <a:solidFill>
                  <a:schemeClr val="accent6">
                    <a:lumMod val="7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Leaf</a:t>
            </a:r>
            <a:r>
              <a:rPr kumimoji="0" lang="zh-CN" altLang="en-US" sz="1400" i="0" u="none" strike="noStrike" cap="none" spc="0" normalizeH="0" baseline="0" dirty="0">
                <a:solidFill>
                  <a:schemeClr val="accent6">
                    <a:lumMod val="75000"/>
                  </a:schemeClr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（叶节点）</a:t>
            </a:r>
            <a:r>
              <a:rPr kumimoji="0" lang="zh-CN" altLang="en-US" sz="1400" i="0" u="none" strike="noStrike" cap="none" spc="0" normalizeH="0" baseline="0" dirty="0">
                <a:solidFill>
                  <a:schemeClr val="tx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：表示组合中的叶节点对象，它没有子节点。实现了组件接口的方法。</a:t>
            </a:r>
          </a:p>
          <a:p>
            <a:pPr>
              <a:lnSpc>
                <a:spcPct val="150000"/>
              </a:lnSpc>
              <a:defRPr/>
            </a:pPr>
            <a:r>
              <a:rPr kumimoji="0" lang="zh-CN" altLang="en-US" sz="1400" i="0" u="none" strike="noStrike" cap="none" spc="0" normalizeH="0" baseline="0" dirty="0">
                <a:solidFill>
                  <a:schemeClr val="tx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（3）</a:t>
            </a:r>
            <a:r>
              <a:rPr kumimoji="0" lang="zh-CN" altLang="en-US" sz="1400" b="1" i="0" u="none" strike="noStrike" cap="none" spc="0" normalizeH="0" baseline="0" dirty="0">
                <a:solidFill>
                  <a:schemeClr val="accent5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Composite</a:t>
            </a:r>
            <a:r>
              <a:rPr kumimoji="0" lang="zh-CN" altLang="en-US" sz="1400" i="0" u="none" strike="noStrike" cap="none" spc="0" normalizeH="0" baseline="0" dirty="0">
                <a:solidFill>
                  <a:schemeClr val="accent5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（组合节点），</a:t>
            </a:r>
            <a:r>
              <a:rPr kumimoji="0" lang="zh-CN" altLang="en-US" sz="1400" i="0" u="none" strike="noStrike" cap="none" spc="0" normalizeH="0" baseline="0" dirty="0">
                <a:solidFill>
                  <a:schemeClr val="tx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表示组合中的组合节点对象，它具有子节点。实现了组件接口的方法，同时包含一个子组件列表。</a:t>
            </a: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6410" y="1287145"/>
            <a:ext cx="4915535" cy="365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7AA970-D07E-CCA4-6118-F95F286B2A8C}"/>
              </a:ext>
            </a:extLst>
          </p:cNvPr>
          <p:cNvSpPr/>
          <p:nvPr/>
        </p:nvSpPr>
        <p:spPr>
          <a:xfrm>
            <a:off x="8509000" y="1428750"/>
            <a:ext cx="2171700" cy="933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FBB05B-42AF-4013-F732-8E67B3E1502E}"/>
              </a:ext>
            </a:extLst>
          </p:cNvPr>
          <p:cNvSpPr/>
          <p:nvPr/>
        </p:nvSpPr>
        <p:spPr>
          <a:xfrm>
            <a:off x="7829550" y="3429000"/>
            <a:ext cx="831850" cy="6921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AF0CD-E83A-325F-949F-D0B43C71B13E}"/>
              </a:ext>
            </a:extLst>
          </p:cNvPr>
          <p:cNvSpPr/>
          <p:nvPr/>
        </p:nvSpPr>
        <p:spPr>
          <a:xfrm>
            <a:off x="9537700" y="3429000"/>
            <a:ext cx="2151380" cy="1409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36015" y="521335"/>
            <a:ext cx="332422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简单的代码举例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9763" y="447034"/>
            <a:ext cx="659330" cy="6333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3690" y="1321435"/>
            <a:ext cx="2418080" cy="5537200"/>
          </a:xfrm>
          <a:prstGeom prst="rect">
            <a:avLst/>
          </a:prstGeom>
          <a:solidFill>
            <a:srgbClr val="3186C7"/>
          </a:solidFill>
          <a:ln w="76200"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1"/>
          <p:cNvSpPr txBox="1">
            <a:spLocks noChangeArrowheads="1"/>
          </p:cNvSpPr>
          <p:nvPr/>
        </p:nvSpPr>
        <p:spPr bwMode="auto">
          <a:xfrm>
            <a:off x="611391" y="1607590"/>
            <a:ext cx="1875946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组合模式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lt"/>
            </a:endParaRPr>
          </a:p>
        </p:txBody>
      </p:sp>
      <p:sp>
        <p:nvSpPr>
          <p:cNvPr id="7" name="1"/>
          <p:cNvSpPr txBox="1">
            <a:spLocks noChangeArrowheads="1"/>
          </p:cNvSpPr>
          <p:nvPr/>
        </p:nvSpPr>
        <p:spPr bwMode="auto">
          <a:xfrm>
            <a:off x="611505" y="2202815"/>
            <a:ext cx="1876425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0" lang="zh-CN" altLang="en-US" sz="1600" i="0" u="none" strike="noStrike" cap="none" spc="0" normalizeH="0" baseline="0" dirty="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+mn-ea"/>
                <a:sym typeface="+mn-lt"/>
              </a:rPr>
              <a:t>定义：组合模式是结构型的设计模式，它允许以相同的方式处理单个对象和对象的组合体。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500" y="1885339"/>
            <a:ext cx="5297429" cy="49726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519DE7-5E5D-BC30-697E-6AFF9822C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131" y="1885339"/>
            <a:ext cx="8184313" cy="4277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b="4595"/>
          <a:stretch>
            <a:fillRect/>
          </a:stretch>
        </p:blipFill>
        <p:spPr>
          <a:xfrm>
            <a:off x="0" y="-203"/>
            <a:ext cx="4059511" cy="68677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65"/>
          <a:stretch>
            <a:fillRect/>
          </a:stretch>
        </p:blipFill>
        <p:spPr>
          <a:xfrm>
            <a:off x="5495805" y="-9728"/>
            <a:ext cx="669619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3672"/>
            <a:ext cx="4216400" cy="4050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0725" y="4058285"/>
            <a:ext cx="5985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600" dirty="0">
                <a:solidFill>
                  <a:srgbClr val="246290"/>
                </a:solidFill>
                <a:latin typeface="汉仪铁线黑-65简" panose="00020600040101010101" pitchFamily="18" charset="-122"/>
                <a:ea typeface="汉仪铁线黑-65简" panose="00020600040101010101" pitchFamily="18" charset="-122"/>
                <a:cs typeface="Arial" panose="020B0604020202020204" pitchFamily="34" charset="0"/>
                <a:sym typeface="+mn-lt"/>
              </a:rPr>
              <a:t>Application of composite pattern in JavaFX framework</a:t>
            </a:r>
          </a:p>
        </p:txBody>
      </p:sp>
      <p:sp>
        <p:nvSpPr>
          <p:cNvPr id="12" name="PA_文本框 2"/>
          <p:cNvSpPr txBox="1"/>
          <p:nvPr>
            <p:custDataLst>
              <p:tags r:id="rId1"/>
            </p:custDataLst>
          </p:nvPr>
        </p:nvSpPr>
        <p:spPr>
          <a:xfrm>
            <a:off x="494665" y="2305050"/>
            <a:ext cx="6172835" cy="17532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noProof="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JavaFX</a:t>
            </a:r>
            <a:r>
              <a:rPr lang="zh-CN" altLang="en-US" noProof="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lt"/>
              </a:rPr>
              <a:t>框架中组合模式的应用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91913" y="4493693"/>
            <a:ext cx="2088330" cy="368916"/>
          </a:xfrm>
          <a:prstGeom prst="roundRect">
            <a:avLst>
              <a:gd name="adj" fmla="val 50000"/>
            </a:avLst>
          </a:prstGeom>
          <a:solidFill>
            <a:srgbClr val="24629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629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0155" y="4521588"/>
            <a:ext cx="177404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雅酷黑 65W" panose="020B0604020202020204" pitchFamily="34" charset="-122"/>
                <a:ea typeface="汉仪雅酷黑 65W" panose="020B0604020202020204" pitchFamily="34" charset="-122"/>
                <a:cs typeface="Arial" panose="020B0604020202020204" pitchFamily="34" charset="0"/>
                <a:sym typeface="+mn-lt"/>
              </a:rPr>
              <a:t>PART.02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雅酷黑 65W" panose="020B0604020202020204" pitchFamily="34" charset="-122"/>
              <a:ea typeface="汉仪雅酷黑 65W" panose="020B0604020202020204" pitchFamily="34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136015" y="521335"/>
            <a:ext cx="335343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JavaFX简介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9763" y="447034"/>
            <a:ext cx="659330" cy="6333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990" y="1885339"/>
            <a:ext cx="5297429" cy="4972662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6170930" y="1544320"/>
            <a:ext cx="536003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b="1" dirty="0">
                <a:solidFill>
                  <a:srgbClr val="000000"/>
                </a:solidFill>
                <a:ea typeface="宋体" panose="02010600030101010101" pitchFamily="2" charset="-122"/>
              </a:rPr>
              <a:t>JavaFX</a:t>
            </a:r>
            <a:r>
              <a:rPr lang="en-US" altLang="zh-CN" b="1" dirty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</a:rPr>
              <a:t>是一个比swing框架更新的开源UI框架，较swing架构采用了多种软件设计模式，提高了使用效率。</a:t>
            </a:r>
            <a:endParaRPr lang="zh-CN" b="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0"/>
            <a:endParaRPr lang="zh-CN" b="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0"/>
            <a:endParaRPr lang="zh-CN" b="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0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</a:rPr>
              <a:t>JavaFX展示的界面分为三个层级，</a:t>
            </a:r>
          </a:p>
          <a:p>
            <a:pPr indent="0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</a:rPr>
              <a:t>Stage（窗口）、Scene（窗口展示的内容）、Parent（这是个抽象类）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1180" y="1346200"/>
            <a:ext cx="4707890" cy="4932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71564" y="4297045"/>
            <a:ext cx="546925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</a:rPr>
              <a:t>图片说明：Stage包含 JavaFX 应用程序的所有对象，Scene 表示场景对象，在一个实例中，场景对象仅添加到一个舞台。我们可以用Scene Graph表示各节点组成的树状结构，节点表示其中的视觉/图形对象</a:t>
            </a:r>
            <a:r>
              <a:rPr lang="zh-CN" b="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  <a:endParaRPr lang="zh-CN" altLang="en-US" b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36098" y="521415"/>
            <a:ext cx="237182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类图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9763" y="447034"/>
            <a:ext cx="659330" cy="633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500" y="1885339"/>
            <a:ext cx="5297429" cy="4972662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429260" y="1399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304800"/>
            <a:r>
              <a:rPr lang="zh-CN" b="0" dirty="0">
                <a:solidFill>
                  <a:srgbClr val="000000"/>
                </a:solidFill>
                <a:ea typeface="宋体" panose="02010600030101010101" pitchFamily="2" charset="-122"/>
              </a:rPr>
              <a:t>在JavaFX开源框架中，组合模式</a:t>
            </a:r>
            <a:r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  <a:t>类</a:t>
            </a:r>
            <a:r>
              <a:rPr lang="zh-CN" b="0" dirty="0">
                <a:solidFill>
                  <a:srgbClr val="000000"/>
                </a:solidFill>
                <a:ea typeface="宋体" panose="02010600030101010101" pitchFamily="2" charset="-122"/>
              </a:rPr>
              <a:t>图：</a:t>
            </a:r>
            <a:endParaRPr lang="zh-CN" altLang="en-US" b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625" y="1767840"/>
            <a:ext cx="6430645" cy="4591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51675" y="1835785"/>
            <a:ext cx="424561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图片说明：</a:t>
            </a: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Node是一个抽象类，用于描述可视化组件。它的子类包括：Parent，Canvas（画布），ImageView（用于加载图像），Shape 3D,Shape 2D。其中Parent类型又被一些子类继承。</a:t>
            </a: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" y="0"/>
            <a:ext cx="12189611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36098" y="521415"/>
            <a:ext cx="237182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rgbClr val="24629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时序图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9763" y="447034"/>
            <a:ext cx="659330" cy="633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500" y="1885339"/>
            <a:ext cx="5297429" cy="49726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51675" y="1835785"/>
            <a:ext cx="424561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图片说明：</a:t>
            </a: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Client角色是组合模式的使用者，它通过Component角色来操作组合中的对象。Client角色将操作传递给Component角色，Component角色可以是Leaf或Composite。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如果Component角色是Leaf，它会执行相应的操作并返回响应给Client。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+mn-ea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+mn-ea"/>
                <a:sym typeface="+mn-ea"/>
              </a:rPr>
              <a:t>如果Component角色是Composite，它会将操作传递给其子节点，并收集并返回子节点的响应。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EFF">
                  <a:alpha val="100000"/>
                </a:srgbClr>
              </a:clrFrom>
              <a:clrTo>
                <a:srgbClr val="FFFE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178" y="1353341"/>
            <a:ext cx="5615305" cy="4732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BiOGNkNGQ2YmQ2NTUzNjc5MDc4YTI2Y2I1MmQ4Ym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53;#393958;#394059;#392073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1377</Words>
  <Application>Microsoft Office PowerPoint</Application>
  <PresentationFormat>宽屏</PresentationFormat>
  <Paragraphs>96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等线 Light</vt:lpstr>
      <vt:lpstr>汉仪铁线黑-65简</vt:lpstr>
      <vt:lpstr>汉仪细等线简</vt:lpstr>
      <vt:lpstr>汉仪雅酷黑 65W</vt:lpstr>
      <vt:lpstr>思源黑体 CN Heavy</vt:lpstr>
      <vt:lpstr>思源黑体 CN Normal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可非 吴</cp:lastModifiedBy>
  <cp:revision>91</cp:revision>
  <dcterms:created xsi:type="dcterms:W3CDTF">2021-12-25T11:12:00Z</dcterms:created>
  <dcterms:modified xsi:type="dcterms:W3CDTF">2023-10-18T12:12:55Z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6574B7E8523D4A5EB689564AD965102E_12</vt:lpwstr>
  </property>
  <property fmtid="{D5CDD505-2E9C-101B-9397-08002B2CF9AE}" pid="3" name="KSOProductBuildVer">
    <vt:lpwstr>2052-12.1.0.15712</vt:lpwstr>
  </property>
</Properties>
</file>